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sldIdLst>
    <p:sldId id="256" r:id="rId2"/>
    <p:sldId id="257" r:id="rId3"/>
    <p:sldId id="258" r:id="rId4"/>
    <p:sldId id="259" r:id="rId5"/>
    <p:sldId id="298" r:id="rId6"/>
    <p:sldId id="260" r:id="rId7"/>
    <p:sldId id="261" r:id="rId8"/>
    <p:sldId id="296" r:id="rId9"/>
    <p:sldId id="262" r:id="rId10"/>
    <p:sldId id="263" r:id="rId11"/>
    <p:sldId id="264" r:id="rId12"/>
    <p:sldId id="265" r:id="rId13"/>
    <p:sldId id="266" r:id="rId14"/>
    <p:sldId id="267" r:id="rId15"/>
    <p:sldId id="268" r:id="rId16"/>
    <p:sldId id="301" r:id="rId17"/>
    <p:sldId id="269" r:id="rId18"/>
    <p:sldId id="297" r:id="rId19"/>
    <p:sldId id="305" r:id="rId20"/>
    <p:sldId id="302" r:id="rId21"/>
    <p:sldId id="303" r:id="rId22"/>
    <p:sldId id="270" r:id="rId23"/>
    <p:sldId id="271" r:id="rId24"/>
    <p:sldId id="272" r:id="rId25"/>
    <p:sldId id="273"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9" r:id="rId40"/>
    <p:sldId id="290" r:id="rId41"/>
    <p:sldId id="288" r:id="rId42"/>
    <p:sldId id="291" r:id="rId43"/>
    <p:sldId id="295" r:id="rId44"/>
    <p:sldId id="299" r:id="rId45"/>
    <p:sldId id="304" r:id="rId46"/>
    <p:sldId id="29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28" d="100"/>
          <a:sy n="128" d="100"/>
        </p:scale>
        <p:origin x="8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3073D-66B0-44B5-B429-6264310AD75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8C0FFA0-13E1-4F48-B0A7-4C7670070697}">
      <dgm:prSet/>
      <dgm:spPr/>
      <dgm:t>
        <a:bodyPr/>
        <a:lstStyle/>
        <a:p>
          <a:pPr>
            <a:lnSpc>
              <a:spcPct val="100000"/>
            </a:lnSpc>
          </a:pPr>
          <a:r>
            <a:rPr lang="en-US"/>
            <a:t>Ensure students apply all safety principals following “as low as reasonably achievable” ALARA  while obtaining the best image quality.</a:t>
          </a:r>
        </a:p>
      </dgm:t>
    </dgm:pt>
    <dgm:pt modelId="{C935809D-0363-432E-8579-AE4DED6564EF}" type="parTrans" cxnId="{1276153A-386A-4C15-8DCF-D8DE24CC65A5}">
      <dgm:prSet/>
      <dgm:spPr/>
      <dgm:t>
        <a:bodyPr/>
        <a:lstStyle/>
        <a:p>
          <a:endParaRPr lang="en-US"/>
        </a:p>
      </dgm:t>
    </dgm:pt>
    <dgm:pt modelId="{3DB2BF8D-0186-41F7-9503-856D587E3E2A}" type="sibTrans" cxnId="{1276153A-386A-4C15-8DCF-D8DE24CC65A5}">
      <dgm:prSet/>
      <dgm:spPr/>
      <dgm:t>
        <a:bodyPr/>
        <a:lstStyle/>
        <a:p>
          <a:pPr>
            <a:lnSpc>
              <a:spcPct val="100000"/>
            </a:lnSpc>
          </a:pPr>
          <a:endParaRPr lang="en-US"/>
        </a:p>
      </dgm:t>
    </dgm:pt>
    <dgm:pt modelId="{D7B89165-7E43-40A9-B8A1-A73532B37D23}">
      <dgm:prSet/>
      <dgm:spPr/>
      <dgm:t>
        <a:bodyPr/>
        <a:lstStyle/>
        <a:p>
          <a:pPr>
            <a:lnSpc>
              <a:spcPct val="100000"/>
            </a:lnSpc>
          </a:pPr>
          <a:r>
            <a:rPr lang="en-US"/>
            <a:t>Support successful student outcomes through a broad general education, comprehensive advising and support services, and a full range of learning activities that facilitate learning needs and styles.</a:t>
          </a:r>
        </a:p>
      </dgm:t>
    </dgm:pt>
    <dgm:pt modelId="{B4285F7F-DFA0-46CE-AB63-DF311157D520}" type="parTrans" cxnId="{6EC8BE64-07DE-4243-8621-555260AFC6CB}">
      <dgm:prSet/>
      <dgm:spPr/>
      <dgm:t>
        <a:bodyPr/>
        <a:lstStyle/>
        <a:p>
          <a:endParaRPr lang="en-US"/>
        </a:p>
      </dgm:t>
    </dgm:pt>
    <dgm:pt modelId="{666B2F0F-7C12-41D5-B4CB-A9B8662A0BAD}" type="sibTrans" cxnId="{6EC8BE64-07DE-4243-8621-555260AFC6CB}">
      <dgm:prSet/>
      <dgm:spPr/>
      <dgm:t>
        <a:bodyPr/>
        <a:lstStyle/>
        <a:p>
          <a:pPr>
            <a:lnSpc>
              <a:spcPct val="100000"/>
            </a:lnSpc>
          </a:pPr>
          <a:endParaRPr lang="en-US"/>
        </a:p>
      </dgm:t>
    </dgm:pt>
    <dgm:pt modelId="{64855FF8-2D62-41F1-82F9-B3732C9CBA5C}">
      <dgm:prSet/>
      <dgm:spPr/>
      <dgm:t>
        <a:bodyPr/>
        <a:lstStyle/>
        <a:p>
          <a:pPr>
            <a:lnSpc>
              <a:spcPct val="100000"/>
            </a:lnSpc>
          </a:pPr>
          <a:r>
            <a:rPr lang="en-US"/>
            <a:t>Promote the motivation, knowledge and skills necessary for upward mobility through life long learning.</a:t>
          </a:r>
        </a:p>
      </dgm:t>
    </dgm:pt>
    <dgm:pt modelId="{D0BF374D-32D7-4188-85A5-6B2381572AE1}" type="parTrans" cxnId="{99955200-BC36-4324-9CA1-3E0CFF897121}">
      <dgm:prSet/>
      <dgm:spPr/>
      <dgm:t>
        <a:bodyPr/>
        <a:lstStyle/>
        <a:p>
          <a:endParaRPr lang="en-US"/>
        </a:p>
      </dgm:t>
    </dgm:pt>
    <dgm:pt modelId="{DF5D7475-8648-4B67-B564-9BEBC39234D8}" type="sibTrans" cxnId="{99955200-BC36-4324-9CA1-3E0CFF897121}">
      <dgm:prSet/>
      <dgm:spPr/>
      <dgm:t>
        <a:bodyPr/>
        <a:lstStyle/>
        <a:p>
          <a:pPr>
            <a:lnSpc>
              <a:spcPct val="100000"/>
            </a:lnSpc>
          </a:pPr>
          <a:endParaRPr lang="en-US"/>
        </a:p>
      </dgm:t>
    </dgm:pt>
    <dgm:pt modelId="{E44B7D53-F0FC-46E1-87AC-26D2C594FD9A}">
      <dgm:prSet/>
      <dgm:spPr/>
      <dgm:t>
        <a:bodyPr/>
        <a:lstStyle/>
        <a:p>
          <a:pPr>
            <a:lnSpc>
              <a:spcPct val="100000"/>
            </a:lnSpc>
          </a:pPr>
          <a:r>
            <a:rPr lang="en-US"/>
            <a:t>Assist the student to assume responsibility for his/her education and professionalism.</a:t>
          </a:r>
        </a:p>
      </dgm:t>
    </dgm:pt>
    <dgm:pt modelId="{C7BB66D0-0C42-4E81-9727-26DB3EDA4AEA}" type="parTrans" cxnId="{3F0CE7A2-95AB-434C-822A-F4AF6688E0B1}">
      <dgm:prSet/>
      <dgm:spPr/>
      <dgm:t>
        <a:bodyPr/>
        <a:lstStyle/>
        <a:p>
          <a:endParaRPr lang="en-US"/>
        </a:p>
      </dgm:t>
    </dgm:pt>
    <dgm:pt modelId="{7328EACC-5A8C-4C10-955B-4151AC683463}" type="sibTrans" cxnId="{3F0CE7A2-95AB-434C-822A-F4AF6688E0B1}">
      <dgm:prSet/>
      <dgm:spPr/>
      <dgm:t>
        <a:bodyPr/>
        <a:lstStyle/>
        <a:p>
          <a:endParaRPr lang="en-US"/>
        </a:p>
      </dgm:t>
    </dgm:pt>
    <dgm:pt modelId="{C7D93F9A-CFB0-4AE8-8D61-359BF33ED10E}" type="pres">
      <dgm:prSet presAssocID="{65F3073D-66B0-44B5-B429-6264310AD758}" presName="root" presStyleCnt="0">
        <dgm:presLayoutVars>
          <dgm:dir/>
          <dgm:resizeHandles val="exact"/>
        </dgm:presLayoutVars>
      </dgm:prSet>
      <dgm:spPr/>
    </dgm:pt>
    <dgm:pt modelId="{292B08DD-EA60-449E-B8C1-EF26FB6E9B73}" type="pres">
      <dgm:prSet presAssocID="{65F3073D-66B0-44B5-B429-6264310AD758}" presName="container" presStyleCnt="0">
        <dgm:presLayoutVars>
          <dgm:dir/>
          <dgm:resizeHandles val="exact"/>
        </dgm:presLayoutVars>
      </dgm:prSet>
      <dgm:spPr/>
    </dgm:pt>
    <dgm:pt modelId="{E42E0F07-4D66-4A15-8FDC-46E821167CED}" type="pres">
      <dgm:prSet presAssocID="{D8C0FFA0-13E1-4F48-B0A7-4C7670070697}" presName="compNode" presStyleCnt="0"/>
      <dgm:spPr/>
    </dgm:pt>
    <dgm:pt modelId="{2028A74A-1C1B-49EC-BD23-3F185616FCAF}" type="pres">
      <dgm:prSet presAssocID="{D8C0FFA0-13E1-4F48-B0A7-4C7670070697}" presName="iconBgRect" presStyleLbl="bgShp" presStyleIdx="0" presStyleCnt="4"/>
      <dgm:spPr/>
    </dgm:pt>
    <dgm:pt modelId="{7C294AC1-89C7-421D-B9EE-55D5B4E9D8AE}" type="pres">
      <dgm:prSet presAssocID="{D8C0FFA0-13E1-4F48-B0A7-4C76700706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65F646B-57DA-45B3-A6D9-6D584D6EE9E2}" type="pres">
      <dgm:prSet presAssocID="{D8C0FFA0-13E1-4F48-B0A7-4C7670070697}" presName="spaceRect" presStyleCnt="0"/>
      <dgm:spPr/>
    </dgm:pt>
    <dgm:pt modelId="{F2628458-DBA8-46B9-9E56-0E042CA04792}" type="pres">
      <dgm:prSet presAssocID="{D8C0FFA0-13E1-4F48-B0A7-4C7670070697}" presName="textRect" presStyleLbl="revTx" presStyleIdx="0" presStyleCnt="4">
        <dgm:presLayoutVars>
          <dgm:chMax val="1"/>
          <dgm:chPref val="1"/>
        </dgm:presLayoutVars>
      </dgm:prSet>
      <dgm:spPr/>
    </dgm:pt>
    <dgm:pt modelId="{2547F79D-DC5F-4645-9856-BFE6BCA84E32}" type="pres">
      <dgm:prSet presAssocID="{3DB2BF8D-0186-41F7-9503-856D587E3E2A}" presName="sibTrans" presStyleLbl="sibTrans2D1" presStyleIdx="0" presStyleCnt="0"/>
      <dgm:spPr/>
    </dgm:pt>
    <dgm:pt modelId="{8B92C765-C124-4F1D-9D80-8A1055989854}" type="pres">
      <dgm:prSet presAssocID="{D7B89165-7E43-40A9-B8A1-A73532B37D23}" presName="compNode" presStyleCnt="0"/>
      <dgm:spPr/>
    </dgm:pt>
    <dgm:pt modelId="{CE471FA0-B80B-49D4-8670-B320C408AF59}" type="pres">
      <dgm:prSet presAssocID="{D7B89165-7E43-40A9-B8A1-A73532B37D23}" presName="iconBgRect" presStyleLbl="bgShp" presStyleIdx="1" presStyleCnt="4"/>
      <dgm:spPr/>
    </dgm:pt>
    <dgm:pt modelId="{766A79CB-C16E-4C97-BBB8-91BF228546A2}" type="pres">
      <dgm:prSet presAssocID="{D7B89165-7E43-40A9-B8A1-A73532B37D2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2B96474-8F33-418B-8473-E97038074263}" type="pres">
      <dgm:prSet presAssocID="{D7B89165-7E43-40A9-B8A1-A73532B37D23}" presName="spaceRect" presStyleCnt="0"/>
      <dgm:spPr/>
    </dgm:pt>
    <dgm:pt modelId="{3A0C0684-ED98-4EAC-93CA-A39DC52C0F2C}" type="pres">
      <dgm:prSet presAssocID="{D7B89165-7E43-40A9-B8A1-A73532B37D23}" presName="textRect" presStyleLbl="revTx" presStyleIdx="1" presStyleCnt="4">
        <dgm:presLayoutVars>
          <dgm:chMax val="1"/>
          <dgm:chPref val="1"/>
        </dgm:presLayoutVars>
      </dgm:prSet>
      <dgm:spPr/>
    </dgm:pt>
    <dgm:pt modelId="{9771ABAF-AD6B-4057-899A-F27C22C19C9A}" type="pres">
      <dgm:prSet presAssocID="{666B2F0F-7C12-41D5-B4CB-A9B8662A0BAD}" presName="sibTrans" presStyleLbl="sibTrans2D1" presStyleIdx="0" presStyleCnt="0"/>
      <dgm:spPr/>
    </dgm:pt>
    <dgm:pt modelId="{2BE6EA08-9E56-4E19-A775-F7EF179E9115}" type="pres">
      <dgm:prSet presAssocID="{64855FF8-2D62-41F1-82F9-B3732C9CBA5C}" presName="compNode" presStyleCnt="0"/>
      <dgm:spPr/>
    </dgm:pt>
    <dgm:pt modelId="{3BC4998B-BC96-4071-8D28-A96CFBB5BA28}" type="pres">
      <dgm:prSet presAssocID="{64855FF8-2D62-41F1-82F9-B3732C9CBA5C}" presName="iconBgRect" presStyleLbl="bgShp" presStyleIdx="2" presStyleCnt="4"/>
      <dgm:spPr/>
    </dgm:pt>
    <dgm:pt modelId="{DDC163D1-A776-465E-BD6F-B0156F0A01F1}" type="pres">
      <dgm:prSet presAssocID="{64855FF8-2D62-41F1-82F9-B3732C9CBA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7ABFB10A-697C-4B15-BFD5-8683F0C511F2}" type="pres">
      <dgm:prSet presAssocID="{64855FF8-2D62-41F1-82F9-B3732C9CBA5C}" presName="spaceRect" presStyleCnt="0"/>
      <dgm:spPr/>
    </dgm:pt>
    <dgm:pt modelId="{ED662B37-29F9-4106-9891-7177D7778F7B}" type="pres">
      <dgm:prSet presAssocID="{64855FF8-2D62-41F1-82F9-B3732C9CBA5C}" presName="textRect" presStyleLbl="revTx" presStyleIdx="2" presStyleCnt="4">
        <dgm:presLayoutVars>
          <dgm:chMax val="1"/>
          <dgm:chPref val="1"/>
        </dgm:presLayoutVars>
      </dgm:prSet>
      <dgm:spPr/>
    </dgm:pt>
    <dgm:pt modelId="{3EBF5E29-F51A-4E66-B7E6-2BD4D55BCBEA}" type="pres">
      <dgm:prSet presAssocID="{DF5D7475-8648-4B67-B564-9BEBC39234D8}" presName="sibTrans" presStyleLbl="sibTrans2D1" presStyleIdx="0" presStyleCnt="0"/>
      <dgm:spPr/>
    </dgm:pt>
    <dgm:pt modelId="{868E77CB-FC58-445E-BF49-79C4A10E80B5}" type="pres">
      <dgm:prSet presAssocID="{E44B7D53-F0FC-46E1-87AC-26D2C594FD9A}" presName="compNode" presStyleCnt="0"/>
      <dgm:spPr/>
    </dgm:pt>
    <dgm:pt modelId="{CD71A1D8-31C2-422F-9A6A-882277876E81}" type="pres">
      <dgm:prSet presAssocID="{E44B7D53-F0FC-46E1-87AC-26D2C594FD9A}" presName="iconBgRect" presStyleLbl="bgShp" presStyleIdx="3" presStyleCnt="4"/>
      <dgm:spPr/>
    </dgm:pt>
    <dgm:pt modelId="{6AF529DB-212F-4F8E-A66F-C4CF91288EE5}" type="pres">
      <dgm:prSet presAssocID="{E44B7D53-F0FC-46E1-87AC-26D2C594FD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9558DF91-A490-4921-A1B9-EF98049B5075}" type="pres">
      <dgm:prSet presAssocID="{E44B7D53-F0FC-46E1-87AC-26D2C594FD9A}" presName="spaceRect" presStyleCnt="0"/>
      <dgm:spPr/>
    </dgm:pt>
    <dgm:pt modelId="{7C5BBBE6-CB84-4D6A-B62A-5A0CFE979D71}" type="pres">
      <dgm:prSet presAssocID="{E44B7D53-F0FC-46E1-87AC-26D2C594FD9A}" presName="textRect" presStyleLbl="revTx" presStyleIdx="3" presStyleCnt="4">
        <dgm:presLayoutVars>
          <dgm:chMax val="1"/>
          <dgm:chPref val="1"/>
        </dgm:presLayoutVars>
      </dgm:prSet>
      <dgm:spPr/>
    </dgm:pt>
  </dgm:ptLst>
  <dgm:cxnLst>
    <dgm:cxn modelId="{99955200-BC36-4324-9CA1-3E0CFF897121}" srcId="{65F3073D-66B0-44B5-B429-6264310AD758}" destId="{64855FF8-2D62-41F1-82F9-B3732C9CBA5C}" srcOrd="2" destOrd="0" parTransId="{D0BF374D-32D7-4188-85A5-6B2381572AE1}" sibTransId="{DF5D7475-8648-4B67-B564-9BEBC39234D8}"/>
    <dgm:cxn modelId="{54871E12-FB85-4FB9-8F38-B20631EC0133}" type="presOf" srcId="{E44B7D53-F0FC-46E1-87AC-26D2C594FD9A}" destId="{7C5BBBE6-CB84-4D6A-B62A-5A0CFE979D71}" srcOrd="0" destOrd="0" presId="urn:microsoft.com/office/officeart/2018/2/layout/IconCircleList"/>
    <dgm:cxn modelId="{D032551D-29BD-4DFD-AC0B-8962910CDAF5}" type="presOf" srcId="{666B2F0F-7C12-41D5-B4CB-A9B8662A0BAD}" destId="{9771ABAF-AD6B-4057-899A-F27C22C19C9A}" srcOrd="0" destOrd="0" presId="urn:microsoft.com/office/officeart/2018/2/layout/IconCircleList"/>
    <dgm:cxn modelId="{C52DB52B-FC3A-4E54-8981-A6B07EDD338F}" type="presOf" srcId="{DF5D7475-8648-4B67-B564-9BEBC39234D8}" destId="{3EBF5E29-F51A-4E66-B7E6-2BD4D55BCBEA}" srcOrd="0" destOrd="0" presId="urn:microsoft.com/office/officeart/2018/2/layout/IconCircleList"/>
    <dgm:cxn modelId="{1276153A-386A-4C15-8DCF-D8DE24CC65A5}" srcId="{65F3073D-66B0-44B5-B429-6264310AD758}" destId="{D8C0FFA0-13E1-4F48-B0A7-4C7670070697}" srcOrd="0" destOrd="0" parTransId="{C935809D-0363-432E-8579-AE4DED6564EF}" sibTransId="{3DB2BF8D-0186-41F7-9503-856D587E3E2A}"/>
    <dgm:cxn modelId="{D3D27950-E077-401B-B838-FF57BF7B963B}" type="presOf" srcId="{3DB2BF8D-0186-41F7-9503-856D587E3E2A}" destId="{2547F79D-DC5F-4645-9856-BFE6BCA84E32}" srcOrd="0" destOrd="0" presId="urn:microsoft.com/office/officeart/2018/2/layout/IconCircleList"/>
    <dgm:cxn modelId="{6EC8BE64-07DE-4243-8621-555260AFC6CB}" srcId="{65F3073D-66B0-44B5-B429-6264310AD758}" destId="{D7B89165-7E43-40A9-B8A1-A73532B37D23}" srcOrd="1" destOrd="0" parTransId="{B4285F7F-DFA0-46CE-AB63-DF311157D520}" sibTransId="{666B2F0F-7C12-41D5-B4CB-A9B8662A0BAD}"/>
    <dgm:cxn modelId="{B1D9C470-7D1B-4267-A660-63DF4121367A}" type="presOf" srcId="{D7B89165-7E43-40A9-B8A1-A73532B37D23}" destId="{3A0C0684-ED98-4EAC-93CA-A39DC52C0F2C}" srcOrd="0" destOrd="0" presId="urn:microsoft.com/office/officeart/2018/2/layout/IconCircleList"/>
    <dgm:cxn modelId="{709F428C-C1F3-415A-AFEA-BAEE48586C29}" type="presOf" srcId="{65F3073D-66B0-44B5-B429-6264310AD758}" destId="{C7D93F9A-CFB0-4AE8-8D61-359BF33ED10E}" srcOrd="0" destOrd="0" presId="urn:microsoft.com/office/officeart/2018/2/layout/IconCircleList"/>
    <dgm:cxn modelId="{64DB6E9D-23F2-4F64-AA27-8D9BA8B6E6D4}" type="presOf" srcId="{64855FF8-2D62-41F1-82F9-B3732C9CBA5C}" destId="{ED662B37-29F9-4106-9891-7177D7778F7B}" srcOrd="0" destOrd="0" presId="urn:microsoft.com/office/officeart/2018/2/layout/IconCircleList"/>
    <dgm:cxn modelId="{3F0CE7A2-95AB-434C-822A-F4AF6688E0B1}" srcId="{65F3073D-66B0-44B5-B429-6264310AD758}" destId="{E44B7D53-F0FC-46E1-87AC-26D2C594FD9A}" srcOrd="3" destOrd="0" parTransId="{C7BB66D0-0C42-4E81-9727-26DB3EDA4AEA}" sibTransId="{7328EACC-5A8C-4C10-955B-4151AC683463}"/>
    <dgm:cxn modelId="{AF0B51D1-83EF-4FA7-9E62-7FCF405DE3E9}" type="presOf" srcId="{D8C0FFA0-13E1-4F48-B0A7-4C7670070697}" destId="{F2628458-DBA8-46B9-9E56-0E042CA04792}" srcOrd="0" destOrd="0" presId="urn:microsoft.com/office/officeart/2018/2/layout/IconCircleList"/>
    <dgm:cxn modelId="{7C8BBF08-CE63-46E1-9BB9-7D32679CCA0C}" type="presParOf" srcId="{C7D93F9A-CFB0-4AE8-8D61-359BF33ED10E}" destId="{292B08DD-EA60-449E-B8C1-EF26FB6E9B73}" srcOrd="0" destOrd="0" presId="urn:microsoft.com/office/officeart/2018/2/layout/IconCircleList"/>
    <dgm:cxn modelId="{95223B9F-092A-45F2-93E7-F8B5CB9A7E1C}" type="presParOf" srcId="{292B08DD-EA60-449E-B8C1-EF26FB6E9B73}" destId="{E42E0F07-4D66-4A15-8FDC-46E821167CED}" srcOrd="0" destOrd="0" presId="urn:microsoft.com/office/officeart/2018/2/layout/IconCircleList"/>
    <dgm:cxn modelId="{C011F2CF-3FC6-4DFC-B39E-6F74069C94CE}" type="presParOf" srcId="{E42E0F07-4D66-4A15-8FDC-46E821167CED}" destId="{2028A74A-1C1B-49EC-BD23-3F185616FCAF}" srcOrd="0" destOrd="0" presId="urn:microsoft.com/office/officeart/2018/2/layout/IconCircleList"/>
    <dgm:cxn modelId="{73BB7022-0877-4E95-8BF1-AE39203215EF}" type="presParOf" srcId="{E42E0F07-4D66-4A15-8FDC-46E821167CED}" destId="{7C294AC1-89C7-421D-B9EE-55D5B4E9D8AE}" srcOrd="1" destOrd="0" presId="urn:microsoft.com/office/officeart/2018/2/layout/IconCircleList"/>
    <dgm:cxn modelId="{DE810609-65EE-45A7-953B-B65DB5EC4EC7}" type="presParOf" srcId="{E42E0F07-4D66-4A15-8FDC-46E821167CED}" destId="{765F646B-57DA-45B3-A6D9-6D584D6EE9E2}" srcOrd="2" destOrd="0" presId="urn:microsoft.com/office/officeart/2018/2/layout/IconCircleList"/>
    <dgm:cxn modelId="{818D9F21-4A12-4383-83D0-1F61AE9D1812}" type="presParOf" srcId="{E42E0F07-4D66-4A15-8FDC-46E821167CED}" destId="{F2628458-DBA8-46B9-9E56-0E042CA04792}" srcOrd="3" destOrd="0" presId="urn:microsoft.com/office/officeart/2018/2/layout/IconCircleList"/>
    <dgm:cxn modelId="{D46A40D1-A676-41D0-B0DA-3753D86EE0E6}" type="presParOf" srcId="{292B08DD-EA60-449E-B8C1-EF26FB6E9B73}" destId="{2547F79D-DC5F-4645-9856-BFE6BCA84E32}" srcOrd="1" destOrd="0" presId="urn:microsoft.com/office/officeart/2018/2/layout/IconCircleList"/>
    <dgm:cxn modelId="{C7048428-6836-4C36-A9FA-D1D9B9E16BAA}" type="presParOf" srcId="{292B08DD-EA60-449E-B8C1-EF26FB6E9B73}" destId="{8B92C765-C124-4F1D-9D80-8A1055989854}" srcOrd="2" destOrd="0" presId="urn:microsoft.com/office/officeart/2018/2/layout/IconCircleList"/>
    <dgm:cxn modelId="{9EFAD483-BAB2-4E98-BAE6-5536D981CF13}" type="presParOf" srcId="{8B92C765-C124-4F1D-9D80-8A1055989854}" destId="{CE471FA0-B80B-49D4-8670-B320C408AF59}" srcOrd="0" destOrd="0" presId="urn:microsoft.com/office/officeart/2018/2/layout/IconCircleList"/>
    <dgm:cxn modelId="{554B323E-5334-4E31-B6D5-593132200888}" type="presParOf" srcId="{8B92C765-C124-4F1D-9D80-8A1055989854}" destId="{766A79CB-C16E-4C97-BBB8-91BF228546A2}" srcOrd="1" destOrd="0" presId="urn:microsoft.com/office/officeart/2018/2/layout/IconCircleList"/>
    <dgm:cxn modelId="{E2B8B9EE-9983-402E-92FC-AB5BD3D7A9AB}" type="presParOf" srcId="{8B92C765-C124-4F1D-9D80-8A1055989854}" destId="{22B96474-8F33-418B-8473-E97038074263}" srcOrd="2" destOrd="0" presId="urn:microsoft.com/office/officeart/2018/2/layout/IconCircleList"/>
    <dgm:cxn modelId="{BBF9C224-53CF-48A1-9B4E-AF08228083D3}" type="presParOf" srcId="{8B92C765-C124-4F1D-9D80-8A1055989854}" destId="{3A0C0684-ED98-4EAC-93CA-A39DC52C0F2C}" srcOrd="3" destOrd="0" presId="urn:microsoft.com/office/officeart/2018/2/layout/IconCircleList"/>
    <dgm:cxn modelId="{43D6D83B-FE8C-4F3B-92CD-A2828A809403}" type="presParOf" srcId="{292B08DD-EA60-449E-B8C1-EF26FB6E9B73}" destId="{9771ABAF-AD6B-4057-899A-F27C22C19C9A}" srcOrd="3" destOrd="0" presId="urn:microsoft.com/office/officeart/2018/2/layout/IconCircleList"/>
    <dgm:cxn modelId="{F32195DE-1B0D-4EAB-B9D7-8DC514056501}" type="presParOf" srcId="{292B08DD-EA60-449E-B8C1-EF26FB6E9B73}" destId="{2BE6EA08-9E56-4E19-A775-F7EF179E9115}" srcOrd="4" destOrd="0" presId="urn:microsoft.com/office/officeart/2018/2/layout/IconCircleList"/>
    <dgm:cxn modelId="{D475D518-4DD5-43D4-801E-D38C0D4952B1}" type="presParOf" srcId="{2BE6EA08-9E56-4E19-A775-F7EF179E9115}" destId="{3BC4998B-BC96-4071-8D28-A96CFBB5BA28}" srcOrd="0" destOrd="0" presId="urn:microsoft.com/office/officeart/2018/2/layout/IconCircleList"/>
    <dgm:cxn modelId="{C57C90DE-69B9-42F0-AD98-78DEFDB079F4}" type="presParOf" srcId="{2BE6EA08-9E56-4E19-A775-F7EF179E9115}" destId="{DDC163D1-A776-465E-BD6F-B0156F0A01F1}" srcOrd="1" destOrd="0" presId="urn:microsoft.com/office/officeart/2018/2/layout/IconCircleList"/>
    <dgm:cxn modelId="{88AD27F4-BB47-463B-BD5C-7D11079042C0}" type="presParOf" srcId="{2BE6EA08-9E56-4E19-A775-F7EF179E9115}" destId="{7ABFB10A-697C-4B15-BFD5-8683F0C511F2}" srcOrd="2" destOrd="0" presId="urn:microsoft.com/office/officeart/2018/2/layout/IconCircleList"/>
    <dgm:cxn modelId="{1F406E62-2C18-4439-A418-17841977377F}" type="presParOf" srcId="{2BE6EA08-9E56-4E19-A775-F7EF179E9115}" destId="{ED662B37-29F9-4106-9891-7177D7778F7B}" srcOrd="3" destOrd="0" presId="urn:microsoft.com/office/officeart/2018/2/layout/IconCircleList"/>
    <dgm:cxn modelId="{2A80193B-0CF7-4747-ACBB-61C198309024}" type="presParOf" srcId="{292B08DD-EA60-449E-B8C1-EF26FB6E9B73}" destId="{3EBF5E29-F51A-4E66-B7E6-2BD4D55BCBEA}" srcOrd="5" destOrd="0" presId="urn:microsoft.com/office/officeart/2018/2/layout/IconCircleList"/>
    <dgm:cxn modelId="{CC76C12B-866D-4894-B6E3-9E2D7CB5A4BA}" type="presParOf" srcId="{292B08DD-EA60-449E-B8C1-EF26FB6E9B73}" destId="{868E77CB-FC58-445E-BF49-79C4A10E80B5}" srcOrd="6" destOrd="0" presId="urn:microsoft.com/office/officeart/2018/2/layout/IconCircleList"/>
    <dgm:cxn modelId="{F83CE59B-04E8-4FEC-A054-9FBD861471E9}" type="presParOf" srcId="{868E77CB-FC58-445E-BF49-79C4A10E80B5}" destId="{CD71A1D8-31C2-422F-9A6A-882277876E81}" srcOrd="0" destOrd="0" presId="urn:microsoft.com/office/officeart/2018/2/layout/IconCircleList"/>
    <dgm:cxn modelId="{3B0679F6-C800-49D6-A86A-060D59971CDA}" type="presParOf" srcId="{868E77CB-FC58-445E-BF49-79C4A10E80B5}" destId="{6AF529DB-212F-4F8E-A66F-C4CF91288EE5}" srcOrd="1" destOrd="0" presId="urn:microsoft.com/office/officeart/2018/2/layout/IconCircleList"/>
    <dgm:cxn modelId="{D8E34792-5FF2-42D6-8602-31E07FB6EFD4}" type="presParOf" srcId="{868E77CB-FC58-445E-BF49-79C4A10E80B5}" destId="{9558DF91-A490-4921-A1B9-EF98049B5075}" srcOrd="2" destOrd="0" presId="urn:microsoft.com/office/officeart/2018/2/layout/IconCircleList"/>
    <dgm:cxn modelId="{2E38F051-2164-4C8B-BCFC-7B13B7E605BB}" type="presParOf" srcId="{868E77CB-FC58-445E-BF49-79C4A10E80B5}" destId="{7C5BBBE6-CB84-4D6A-B62A-5A0CFE979D7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FD9A2D-F437-4659-8DA0-4B252BB7BC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4B75616-5EC9-48AA-85FC-4CAFBA688A7A}">
      <dgm:prSet/>
      <dgm:spPr/>
      <dgm:t>
        <a:bodyPr/>
        <a:lstStyle/>
        <a:p>
          <a:r>
            <a:rPr lang="en-US" b="0" i="0"/>
            <a:t>ENG 121-English Composition</a:t>
          </a:r>
          <a:endParaRPr lang="en-US"/>
        </a:p>
      </dgm:t>
    </dgm:pt>
    <dgm:pt modelId="{A60CFACE-F98F-4BD4-8341-BE1AA9BCD563}" type="parTrans" cxnId="{40BEF677-CE29-48C8-87B6-77AFF0AC140A}">
      <dgm:prSet/>
      <dgm:spPr/>
      <dgm:t>
        <a:bodyPr/>
        <a:lstStyle/>
        <a:p>
          <a:endParaRPr lang="en-US"/>
        </a:p>
      </dgm:t>
    </dgm:pt>
    <dgm:pt modelId="{8FC2C141-ED81-4EC0-B044-9D11D6845754}" type="sibTrans" cxnId="{40BEF677-CE29-48C8-87B6-77AFF0AC140A}">
      <dgm:prSet/>
      <dgm:spPr/>
      <dgm:t>
        <a:bodyPr/>
        <a:lstStyle/>
        <a:p>
          <a:endParaRPr lang="en-US"/>
        </a:p>
      </dgm:t>
    </dgm:pt>
    <dgm:pt modelId="{AB8B1795-974D-49DB-AB39-3B8BCF41975C}">
      <dgm:prSet/>
      <dgm:spPr/>
      <dgm:t>
        <a:bodyPr/>
        <a:lstStyle/>
        <a:p>
          <a:r>
            <a:rPr lang="en-US" b="0" i="0"/>
            <a:t>or </a:t>
          </a:r>
          <a:endParaRPr lang="en-US"/>
        </a:p>
      </dgm:t>
    </dgm:pt>
    <dgm:pt modelId="{122F2936-B2D7-4808-A5C5-1651E7482144}" type="parTrans" cxnId="{94DD4F83-EE5E-40B9-80F1-CE28ACE2E973}">
      <dgm:prSet/>
      <dgm:spPr/>
      <dgm:t>
        <a:bodyPr/>
        <a:lstStyle/>
        <a:p>
          <a:endParaRPr lang="en-US"/>
        </a:p>
      </dgm:t>
    </dgm:pt>
    <dgm:pt modelId="{CDF4D497-B125-4CBA-AD9E-2C2B7B9A470D}" type="sibTrans" cxnId="{94DD4F83-EE5E-40B9-80F1-CE28ACE2E973}">
      <dgm:prSet/>
      <dgm:spPr/>
      <dgm:t>
        <a:bodyPr/>
        <a:lstStyle/>
        <a:p>
          <a:endParaRPr lang="en-US"/>
        </a:p>
      </dgm:t>
    </dgm:pt>
    <dgm:pt modelId="{41DAFD19-ED43-4CBA-88C1-32DE4EEF769B}">
      <dgm:prSet/>
      <dgm:spPr/>
      <dgm:t>
        <a:bodyPr/>
        <a:lstStyle/>
        <a:p>
          <a:r>
            <a:rPr lang="en-US" b="0" i="0"/>
            <a:t>ENG 131 Technical writing </a:t>
          </a:r>
          <a:r>
            <a:rPr lang="en-US" b="0" i="1"/>
            <a:t>transferable</a:t>
          </a:r>
          <a:endParaRPr lang="en-US"/>
        </a:p>
      </dgm:t>
    </dgm:pt>
    <dgm:pt modelId="{B27AE463-D490-4D06-B710-BCB3F0F69CA9}" type="parTrans" cxnId="{C45DD0AD-C79E-421F-B13A-3A21E376EEEE}">
      <dgm:prSet/>
      <dgm:spPr/>
      <dgm:t>
        <a:bodyPr/>
        <a:lstStyle/>
        <a:p>
          <a:endParaRPr lang="en-US"/>
        </a:p>
      </dgm:t>
    </dgm:pt>
    <dgm:pt modelId="{4033349B-60A9-495F-AB9C-CF41581C3CB4}" type="sibTrans" cxnId="{C45DD0AD-C79E-421F-B13A-3A21E376EEEE}">
      <dgm:prSet/>
      <dgm:spPr/>
      <dgm:t>
        <a:bodyPr/>
        <a:lstStyle/>
        <a:p>
          <a:endParaRPr lang="en-US"/>
        </a:p>
      </dgm:t>
    </dgm:pt>
    <dgm:pt modelId="{AF9DD73D-4547-4679-87F2-09D8F407A3C4}">
      <dgm:prSet/>
      <dgm:spPr/>
      <dgm:t>
        <a:bodyPr/>
        <a:lstStyle/>
        <a:p>
          <a:r>
            <a:rPr lang="en-US" b="0" i="0"/>
            <a:t>BIO 201/202 Anatomy and Physiology with Lab </a:t>
          </a:r>
          <a:r>
            <a:rPr lang="en-US" b="0" i="1"/>
            <a:t>transferable</a:t>
          </a:r>
          <a:endParaRPr lang="en-US"/>
        </a:p>
      </dgm:t>
    </dgm:pt>
    <dgm:pt modelId="{B448445D-199B-487A-ADFE-CAC518DE4E59}" type="parTrans" cxnId="{CABE487C-5CF5-4E9E-9EF2-E2F299F7EE42}">
      <dgm:prSet/>
      <dgm:spPr/>
      <dgm:t>
        <a:bodyPr/>
        <a:lstStyle/>
        <a:p>
          <a:endParaRPr lang="en-US"/>
        </a:p>
      </dgm:t>
    </dgm:pt>
    <dgm:pt modelId="{5BB7082D-C994-4A6B-8A63-13A1DF21B360}" type="sibTrans" cxnId="{CABE487C-5CF5-4E9E-9EF2-E2F299F7EE42}">
      <dgm:prSet/>
      <dgm:spPr/>
      <dgm:t>
        <a:bodyPr/>
        <a:lstStyle/>
        <a:p>
          <a:endParaRPr lang="en-US"/>
        </a:p>
      </dgm:t>
    </dgm:pt>
    <dgm:pt modelId="{BC3012C4-37FA-40DD-A066-9F83486B1B35}">
      <dgm:prSet/>
      <dgm:spPr/>
      <dgm:t>
        <a:bodyPr/>
        <a:lstStyle/>
        <a:p>
          <a:r>
            <a:rPr lang="en-US" b="0" i="0"/>
            <a:t>MAT 121 College Algebra or higher* </a:t>
          </a:r>
          <a:r>
            <a:rPr lang="en-US" b="0" i="1"/>
            <a:t>transferable</a:t>
          </a:r>
          <a:endParaRPr lang="en-US"/>
        </a:p>
      </dgm:t>
    </dgm:pt>
    <dgm:pt modelId="{3B709638-47D7-4E50-8E89-96E2727AFD00}" type="parTrans" cxnId="{1AFDD47B-6479-4BE8-8D78-9B32B11A9788}">
      <dgm:prSet/>
      <dgm:spPr/>
      <dgm:t>
        <a:bodyPr/>
        <a:lstStyle/>
        <a:p>
          <a:endParaRPr lang="en-US"/>
        </a:p>
      </dgm:t>
    </dgm:pt>
    <dgm:pt modelId="{99979588-F0BC-47A8-9695-B0C6DABB4452}" type="sibTrans" cxnId="{1AFDD47B-6479-4BE8-8D78-9B32B11A9788}">
      <dgm:prSet/>
      <dgm:spPr/>
      <dgm:t>
        <a:bodyPr/>
        <a:lstStyle/>
        <a:p>
          <a:endParaRPr lang="en-US"/>
        </a:p>
      </dgm:t>
    </dgm:pt>
    <dgm:pt modelId="{A931D5C9-EBE1-4569-ABBC-3EA4992DE065}">
      <dgm:prSet/>
      <dgm:spPr/>
      <dgm:t>
        <a:bodyPr/>
        <a:lstStyle/>
        <a:p>
          <a:r>
            <a:rPr lang="en-US" b="0" i="0"/>
            <a:t>PSY 101 or SOC 101 or PSY 235 </a:t>
          </a:r>
          <a:r>
            <a:rPr lang="en-US" b="0" i="1"/>
            <a:t>transferable</a:t>
          </a:r>
          <a:endParaRPr lang="en-US"/>
        </a:p>
      </dgm:t>
    </dgm:pt>
    <dgm:pt modelId="{984874B9-C23B-49A4-B80C-D757E4EB0887}" type="parTrans" cxnId="{6944CE9B-742D-4568-B497-C5E715CCE0F5}">
      <dgm:prSet/>
      <dgm:spPr/>
      <dgm:t>
        <a:bodyPr/>
        <a:lstStyle/>
        <a:p>
          <a:endParaRPr lang="en-US"/>
        </a:p>
      </dgm:t>
    </dgm:pt>
    <dgm:pt modelId="{67F8391A-EBF0-4BEF-8591-35F2D25129EB}" type="sibTrans" cxnId="{6944CE9B-742D-4568-B497-C5E715CCE0F5}">
      <dgm:prSet/>
      <dgm:spPr/>
      <dgm:t>
        <a:bodyPr/>
        <a:lstStyle/>
        <a:p>
          <a:endParaRPr lang="en-US"/>
        </a:p>
      </dgm:t>
    </dgm:pt>
    <dgm:pt modelId="{9C44CC1A-3C6A-4482-B9F3-CF85D64E4C52}">
      <dgm:prSet/>
      <dgm:spPr/>
      <dgm:t>
        <a:bodyPr/>
        <a:lstStyle/>
        <a:p>
          <a:r>
            <a:rPr lang="en-US" b="1" i="0"/>
            <a:t>Note:  </a:t>
          </a:r>
          <a:r>
            <a:rPr lang="en-US" b="0" i="0"/>
            <a:t>There is a 7 year limit for all science prerequisites &amp; 10 years on Math by end of spring semester prior to fall start. </a:t>
          </a:r>
          <a:endParaRPr lang="en-US"/>
        </a:p>
      </dgm:t>
    </dgm:pt>
    <dgm:pt modelId="{791B7B8B-CA21-4EF7-9297-F6DE5354B3D6}" type="parTrans" cxnId="{8471690B-3FB6-40F0-B710-3E6EC644E87B}">
      <dgm:prSet/>
      <dgm:spPr/>
      <dgm:t>
        <a:bodyPr/>
        <a:lstStyle/>
        <a:p>
          <a:endParaRPr lang="en-US"/>
        </a:p>
      </dgm:t>
    </dgm:pt>
    <dgm:pt modelId="{17392337-A3B6-49E5-83E1-8D6EFC50437E}" type="sibTrans" cxnId="{8471690B-3FB6-40F0-B710-3E6EC644E87B}">
      <dgm:prSet/>
      <dgm:spPr/>
      <dgm:t>
        <a:bodyPr/>
        <a:lstStyle/>
        <a:p>
          <a:endParaRPr lang="en-US"/>
        </a:p>
      </dgm:t>
    </dgm:pt>
    <dgm:pt modelId="{84FA4B80-0338-4087-8E9E-2AEBB177220E}">
      <dgm:prSet/>
      <dgm:spPr/>
      <dgm:t>
        <a:bodyPr/>
        <a:lstStyle/>
        <a:p>
          <a:r>
            <a:rPr lang="en-US" b="0" i="0"/>
            <a:t>* Math 135 Statistics is a good alternative</a:t>
          </a:r>
          <a:endParaRPr lang="en-US"/>
        </a:p>
      </dgm:t>
    </dgm:pt>
    <dgm:pt modelId="{5CFA8162-6342-4AEE-9D9F-1FEABB56EA1B}" type="parTrans" cxnId="{CA7E8402-B387-4063-A876-DFF802ACC29A}">
      <dgm:prSet/>
      <dgm:spPr/>
      <dgm:t>
        <a:bodyPr/>
        <a:lstStyle/>
        <a:p>
          <a:endParaRPr lang="en-US"/>
        </a:p>
      </dgm:t>
    </dgm:pt>
    <dgm:pt modelId="{5F8E1D83-095D-40C6-ABD0-3E19A742EC5C}" type="sibTrans" cxnId="{CA7E8402-B387-4063-A876-DFF802ACC29A}">
      <dgm:prSet/>
      <dgm:spPr/>
      <dgm:t>
        <a:bodyPr/>
        <a:lstStyle/>
        <a:p>
          <a:endParaRPr lang="en-US"/>
        </a:p>
      </dgm:t>
    </dgm:pt>
    <dgm:pt modelId="{4E0FF86B-89BB-324F-B2CC-48FBB9DAD662}" type="pres">
      <dgm:prSet presAssocID="{32FD9A2D-F437-4659-8DA0-4B252BB7BC0B}" presName="linear" presStyleCnt="0">
        <dgm:presLayoutVars>
          <dgm:animLvl val="lvl"/>
          <dgm:resizeHandles val="exact"/>
        </dgm:presLayoutVars>
      </dgm:prSet>
      <dgm:spPr/>
    </dgm:pt>
    <dgm:pt modelId="{86808575-3F84-C44A-B2DD-0AFD2809C12F}" type="pres">
      <dgm:prSet presAssocID="{64B75616-5EC9-48AA-85FC-4CAFBA688A7A}" presName="parentText" presStyleLbl="node1" presStyleIdx="0" presStyleCnt="8">
        <dgm:presLayoutVars>
          <dgm:chMax val="0"/>
          <dgm:bulletEnabled val="1"/>
        </dgm:presLayoutVars>
      </dgm:prSet>
      <dgm:spPr/>
    </dgm:pt>
    <dgm:pt modelId="{93ADB90F-227C-D141-9BA4-E8A16F250FD5}" type="pres">
      <dgm:prSet presAssocID="{8FC2C141-ED81-4EC0-B044-9D11D6845754}" presName="spacer" presStyleCnt="0"/>
      <dgm:spPr/>
    </dgm:pt>
    <dgm:pt modelId="{02074958-73C4-6D42-9F4C-593FA9CC329F}" type="pres">
      <dgm:prSet presAssocID="{AB8B1795-974D-49DB-AB39-3B8BCF41975C}" presName="parentText" presStyleLbl="node1" presStyleIdx="1" presStyleCnt="8">
        <dgm:presLayoutVars>
          <dgm:chMax val="0"/>
          <dgm:bulletEnabled val="1"/>
        </dgm:presLayoutVars>
      </dgm:prSet>
      <dgm:spPr/>
    </dgm:pt>
    <dgm:pt modelId="{2EF2715A-D07C-A041-BC5C-E447233583CC}" type="pres">
      <dgm:prSet presAssocID="{CDF4D497-B125-4CBA-AD9E-2C2B7B9A470D}" presName="spacer" presStyleCnt="0"/>
      <dgm:spPr/>
    </dgm:pt>
    <dgm:pt modelId="{419ADD80-0DD6-8949-9AD7-491DBD26ED72}" type="pres">
      <dgm:prSet presAssocID="{41DAFD19-ED43-4CBA-88C1-32DE4EEF769B}" presName="parentText" presStyleLbl="node1" presStyleIdx="2" presStyleCnt="8">
        <dgm:presLayoutVars>
          <dgm:chMax val="0"/>
          <dgm:bulletEnabled val="1"/>
        </dgm:presLayoutVars>
      </dgm:prSet>
      <dgm:spPr/>
    </dgm:pt>
    <dgm:pt modelId="{519A40EE-4B91-024E-B492-F5EDBC23C180}" type="pres">
      <dgm:prSet presAssocID="{4033349B-60A9-495F-AB9C-CF41581C3CB4}" presName="spacer" presStyleCnt="0"/>
      <dgm:spPr/>
    </dgm:pt>
    <dgm:pt modelId="{A4FD5733-A3E5-2A43-9505-23F296D139BA}" type="pres">
      <dgm:prSet presAssocID="{AF9DD73D-4547-4679-87F2-09D8F407A3C4}" presName="parentText" presStyleLbl="node1" presStyleIdx="3" presStyleCnt="8">
        <dgm:presLayoutVars>
          <dgm:chMax val="0"/>
          <dgm:bulletEnabled val="1"/>
        </dgm:presLayoutVars>
      </dgm:prSet>
      <dgm:spPr/>
    </dgm:pt>
    <dgm:pt modelId="{440075C8-AFE8-6A4C-87C9-FB766CBED544}" type="pres">
      <dgm:prSet presAssocID="{5BB7082D-C994-4A6B-8A63-13A1DF21B360}" presName="spacer" presStyleCnt="0"/>
      <dgm:spPr/>
    </dgm:pt>
    <dgm:pt modelId="{99C69840-A815-2745-BF34-AA721B5121A7}" type="pres">
      <dgm:prSet presAssocID="{BC3012C4-37FA-40DD-A066-9F83486B1B35}" presName="parentText" presStyleLbl="node1" presStyleIdx="4" presStyleCnt="8">
        <dgm:presLayoutVars>
          <dgm:chMax val="0"/>
          <dgm:bulletEnabled val="1"/>
        </dgm:presLayoutVars>
      </dgm:prSet>
      <dgm:spPr/>
    </dgm:pt>
    <dgm:pt modelId="{50E2AA8F-CA2B-DE4C-B542-7466EFB97604}" type="pres">
      <dgm:prSet presAssocID="{99979588-F0BC-47A8-9695-B0C6DABB4452}" presName="spacer" presStyleCnt="0"/>
      <dgm:spPr/>
    </dgm:pt>
    <dgm:pt modelId="{8634D54F-3443-AC48-A35D-C5F2AFA7B3DE}" type="pres">
      <dgm:prSet presAssocID="{A931D5C9-EBE1-4569-ABBC-3EA4992DE065}" presName="parentText" presStyleLbl="node1" presStyleIdx="5" presStyleCnt="8">
        <dgm:presLayoutVars>
          <dgm:chMax val="0"/>
          <dgm:bulletEnabled val="1"/>
        </dgm:presLayoutVars>
      </dgm:prSet>
      <dgm:spPr/>
    </dgm:pt>
    <dgm:pt modelId="{EB8E0581-7F9B-7D49-9BDA-7CA947D95922}" type="pres">
      <dgm:prSet presAssocID="{67F8391A-EBF0-4BEF-8591-35F2D25129EB}" presName="spacer" presStyleCnt="0"/>
      <dgm:spPr/>
    </dgm:pt>
    <dgm:pt modelId="{70BE8A1E-6924-9A40-BAB6-0FA33E06D956}" type="pres">
      <dgm:prSet presAssocID="{9C44CC1A-3C6A-4482-B9F3-CF85D64E4C52}" presName="parentText" presStyleLbl="node1" presStyleIdx="6" presStyleCnt="8">
        <dgm:presLayoutVars>
          <dgm:chMax val="0"/>
          <dgm:bulletEnabled val="1"/>
        </dgm:presLayoutVars>
      </dgm:prSet>
      <dgm:spPr/>
    </dgm:pt>
    <dgm:pt modelId="{866A2729-5E73-F740-B68A-363A73234379}" type="pres">
      <dgm:prSet presAssocID="{17392337-A3B6-49E5-83E1-8D6EFC50437E}" presName="spacer" presStyleCnt="0"/>
      <dgm:spPr/>
    </dgm:pt>
    <dgm:pt modelId="{EA2BE807-04B3-7642-9E68-EF5CFCAB730D}" type="pres">
      <dgm:prSet presAssocID="{84FA4B80-0338-4087-8E9E-2AEBB177220E}" presName="parentText" presStyleLbl="node1" presStyleIdx="7" presStyleCnt="8">
        <dgm:presLayoutVars>
          <dgm:chMax val="0"/>
          <dgm:bulletEnabled val="1"/>
        </dgm:presLayoutVars>
      </dgm:prSet>
      <dgm:spPr/>
    </dgm:pt>
  </dgm:ptLst>
  <dgm:cxnLst>
    <dgm:cxn modelId="{CA7E8402-B387-4063-A876-DFF802ACC29A}" srcId="{32FD9A2D-F437-4659-8DA0-4B252BB7BC0B}" destId="{84FA4B80-0338-4087-8E9E-2AEBB177220E}" srcOrd="7" destOrd="0" parTransId="{5CFA8162-6342-4AEE-9D9F-1FEABB56EA1B}" sibTransId="{5F8E1D83-095D-40C6-ABD0-3E19A742EC5C}"/>
    <dgm:cxn modelId="{8471690B-3FB6-40F0-B710-3E6EC644E87B}" srcId="{32FD9A2D-F437-4659-8DA0-4B252BB7BC0B}" destId="{9C44CC1A-3C6A-4482-B9F3-CF85D64E4C52}" srcOrd="6" destOrd="0" parTransId="{791B7B8B-CA21-4EF7-9297-F6DE5354B3D6}" sibTransId="{17392337-A3B6-49E5-83E1-8D6EFC50437E}"/>
    <dgm:cxn modelId="{FDBAE93D-6C1F-4E4A-BA21-4CF6157DDD7F}" type="presOf" srcId="{9C44CC1A-3C6A-4482-B9F3-CF85D64E4C52}" destId="{70BE8A1E-6924-9A40-BAB6-0FA33E06D956}" srcOrd="0" destOrd="0" presId="urn:microsoft.com/office/officeart/2005/8/layout/vList2"/>
    <dgm:cxn modelId="{809D6276-5602-DE40-8FD8-E0C867CA7159}" type="presOf" srcId="{A931D5C9-EBE1-4569-ABBC-3EA4992DE065}" destId="{8634D54F-3443-AC48-A35D-C5F2AFA7B3DE}" srcOrd="0" destOrd="0" presId="urn:microsoft.com/office/officeart/2005/8/layout/vList2"/>
    <dgm:cxn modelId="{40BEF677-CE29-48C8-87B6-77AFF0AC140A}" srcId="{32FD9A2D-F437-4659-8DA0-4B252BB7BC0B}" destId="{64B75616-5EC9-48AA-85FC-4CAFBA688A7A}" srcOrd="0" destOrd="0" parTransId="{A60CFACE-F98F-4BD4-8341-BE1AA9BCD563}" sibTransId="{8FC2C141-ED81-4EC0-B044-9D11D6845754}"/>
    <dgm:cxn modelId="{1AFDD47B-6479-4BE8-8D78-9B32B11A9788}" srcId="{32FD9A2D-F437-4659-8DA0-4B252BB7BC0B}" destId="{BC3012C4-37FA-40DD-A066-9F83486B1B35}" srcOrd="4" destOrd="0" parTransId="{3B709638-47D7-4E50-8E89-96E2727AFD00}" sibTransId="{99979588-F0BC-47A8-9695-B0C6DABB4452}"/>
    <dgm:cxn modelId="{CABE487C-5CF5-4E9E-9EF2-E2F299F7EE42}" srcId="{32FD9A2D-F437-4659-8DA0-4B252BB7BC0B}" destId="{AF9DD73D-4547-4679-87F2-09D8F407A3C4}" srcOrd="3" destOrd="0" parTransId="{B448445D-199B-487A-ADFE-CAC518DE4E59}" sibTransId="{5BB7082D-C994-4A6B-8A63-13A1DF21B360}"/>
    <dgm:cxn modelId="{94DD4F83-EE5E-40B9-80F1-CE28ACE2E973}" srcId="{32FD9A2D-F437-4659-8DA0-4B252BB7BC0B}" destId="{AB8B1795-974D-49DB-AB39-3B8BCF41975C}" srcOrd="1" destOrd="0" parTransId="{122F2936-B2D7-4808-A5C5-1651E7482144}" sibTransId="{CDF4D497-B125-4CBA-AD9E-2C2B7B9A470D}"/>
    <dgm:cxn modelId="{073D278F-1951-3C49-90DA-41B11DBBDB41}" type="presOf" srcId="{BC3012C4-37FA-40DD-A066-9F83486B1B35}" destId="{99C69840-A815-2745-BF34-AA721B5121A7}" srcOrd="0" destOrd="0" presId="urn:microsoft.com/office/officeart/2005/8/layout/vList2"/>
    <dgm:cxn modelId="{6944CE9B-742D-4568-B497-C5E715CCE0F5}" srcId="{32FD9A2D-F437-4659-8DA0-4B252BB7BC0B}" destId="{A931D5C9-EBE1-4569-ABBC-3EA4992DE065}" srcOrd="5" destOrd="0" parTransId="{984874B9-C23B-49A4-B80C-D757E4EB0887}" sibTransId="{67F8391A-EBF0-4BEF-8591-35F2D25129EB}"/>
    <dgm:cxn modelId="{C45DD0AD-C79E-421F-B13A-3A21E376EEEE}" srcId="{32FD9A2D-F437-4659-8DA0-4B252BB7BC0B}" destId="{41DAFD19-ED43-4CBA-88C1-32DE4EEF769B}" srcOrd="2" destOrd="0" parTransId="{B27AE463-D490-4D06-B710-BCB3F0F69CA9}" sibTransId="{4033349B-60A9-495F-AB9C-CF41581C3CB4}"/>
    <dgm:cxn modelId="{DD182CB9-B467-1F40-A6F1-47825A3FBF59}" type="presOf" srcId="{AB8B1795-974D-49DB-AB39-3B8BCF41975C}" destId="{02074958-73C4-6D42-9F4C-593FA9CC329F}" srcOrd="0" destOrd="0" presId="urn:microsoft.com/office/officeart/2005/8/layout/vList2"/>
    <dgm:cxn modelId="{34E54CBB-6150-A247-BEAC-B60DEE4F326B}" type="presOf" srcId="{AF9DD73D-4547-4679-87F2-09D8F407A3C4}" destId="{A4FD5733-A3E5-2A43-9505-23F296D139BA}" srcOrd="0" destOrd="0" presId="urn:microsoft.com/office/officeart/2005/8/layout/vList2"/>
    <dgm:cxn modelId="{F358B8BD-4DF3-6548-BF13-FB3F0D8C3AD9}" type="presOf" srcId="{32FD9A2D-F437-4659-8DA0-4B252BB7BC0B}" destId="{4E0FF86B-89BB-324F-B2CC-48FBB9DAD662}" srcOrd="0" destOrd="0" presId="urn:microsoft.com/office/officeart/2005/8/layout/vList2"/>
    <dgm:cxn modelId="{810F2AC3-56EB-7443-9AC1-FFA504D11810}" type="presOf" srcId="{64B75616-5EC9-48AA-85FC-4CAFBA688A7A}" destId="{86808575-3F84-C44A-B2DD-0AFD2809C12F}" srcOrd="0" destOrd="0" presId="urn:microsoft.com/office/officeart/2005/8/layout/vList2"/>
    <dgm:cxn modelId="{6B9307CC-B9B1-2841-8FE6-06F9906F0E33}" type="presOf" srcId="{41DAFD19-ED43-4CBA-88C1-32DE4EEF769B}" destId="{419ADD80-0DD6-8949-9AD7-491DBD26ED72}" srcOrd="0" destOrd="0" presId="urn:microsoft.com/office/officeart/2005/8/layout/vList2"/>
    <dgm:cxn modelId="{865AD2D4-97BD-AB4B-9A1A-3EA3A0A68A70}" type="presOf" srcId="{84FA4B80-0338-4087-8E9E-2AEBB177220E}" destId="{EA2BE807-04B3-7642-9E68-EF5CFCAB730D}" srcOrd="0" destOrd="0" presId="urn:microsoft.com/office/officeart/2005/8/layout/vList2"/>
    <dgm:cxn modelId="{E3C228F0-3BBD-8C44-A227-BF83516516A7}" type="presParOf" srcId="{4E0FF86B-89BB-324F-B2CC-48FBB9DAD662}" destId="{86808575-3F84-C44A-B2DD-0AFD2809C12F}" srcOrd="0" destOrd="0" presId="urn:microsoft.com/office/officeart/2005/8/layout/vList2"/>
    <dgm:cxn modelId="{B2673EB2-10F8-EF44-AB6F-8FBF1A59D4A5}" type="presParOf" srcId="{4E0FF86B-89BB-324F-B2CC-48FBB9DAD662}" destId="{93ADB90F-227C-D141-9BA4-E8A16F250FD5}" srcOrd="1" destOrd="0" presId="urn:microsoft.com/office/officeart/2005/8/layout/vList2"/>
    <dgm:cxn modelId="{029DF45B-323D-EF49-86D3-9276B2A56A6B}" type="presParOf" srcId="{4E0FF86B-89BB-324F-B2CC-48FBB9DAD662}" destId="{02074958-73C4-6D42-9F4C-593FA9CC329F}" srcOrd="2" destOrd="0" presId="urn:microsoft.com/office/officeart/2005/8/layout/vList2"/>
    <dgm:cxn modelId="{AFCEDAB6-A1F1-7042-BD74-52C147C25889}" type="presParOf" srcId="{4E0FF86B-89BB-324F-B2CC-48FBB9DAD662}" destId="{2EF2715A-D07C-A041-BC5C-E447233583CC}" srcOrd="3" destOrd="0" presId="urn:microsoft.com/office/officeart/2005/8/layout/vList2"/>
    <dgm:cxn modelId="{AF5026D5-B616-D141-9EB1-75381C5BC584}" type="presParOf" srcId="{4E0FF86B-89BB-324F-B2CC-48FBB9DAD662}" destId="{419ADD80-0DD6-8949-9AD7-491DBD26ED72}" srcOrd="4" destOrd="0" presId="urn:microsoft.com/office/officeart/2005/8/layout/vList2"/>
    <dgm:cxn modelId="{B5DD1DE9-0BFB-AD4D-9E06-339F56EFE94C}" type="presParOf" srcId="{4E0FF86B-89BB-324F-B2CC-48FBB9DAD662}" destId="{519A40EE-4B91-024E-B492-F5EDBC23C180}" srcOrd="5" destOrd="0" presId="urn:microsoft.com/office/officeart/2005/8/layout/vList2"/>
    <dgm:cxn modelId="{2E7D22BF-ED44-3749-A7A2-33DC6DE1743D}" type="presParOf" srcId="{4E0FF86B-89BB-324F-B2CC-48FBB9DAD662}" destId="{A4FD5733-A3E5-2A43-9505-23F296D139BA}" srcOrd="6" destOrd="0" presId="urn:microsoft.com/office/officeart/2005/8/layout/vList2"/>
    <dgm:cxn modelId="{66D55EFE-13F3-D44B-ADA1-13D0DDAD49D8}" type="presParOf" srcId="{4E0FF86B-89BB-324F-B2CC-48FBB9DAD662}" destId="{440075C8-AFE8-6A4C-87C9-FB766CBED544}" srcOrd="7" destOrd="0" presId="urn:microsoft.com/office/officeart/2005/8/layout/vList2"/>
    <dgm:cxn modelId="{1E33DA64-2B36-564B-A1AF-11248E592B15}" type="presParOf" srcId="{4E0FF86B-89BB-324F-B2CC-48FBB9DAD662}" destId="{99C69840-A815-2745-BF34-AA721B5121A7}" srcOrd="8" destOrd="0" presId="urn:microsoft.com/office/officeart/2005/8/layout/vList2"/>
    <dgm:cxn modelId="{3877B042-7A05-E340-B112-F9EE17EDE8AE}" type="presParOf" srcId="{4E0FF86B-89BB-324F-B2CC-48FBB9DAD662}" destId="{50E2AA8F-CA2B-DE4C-B542-7466EFB97604}" srcOrd="9" destOrd="0" presId="urn:microsoft.com/office/officeart/2005/8/layout/vList2"/>
    <dgm:cxn modelId="{F85B6B8D-5925-0246-A525-5778C14A062A}" type="presParOf" srcId="{4E0FF86B-89BB-324F-B2CC-48FBB9DAD662}" destId="{8634D54F-3443-AC48-A35D-C5F2AFA7B3DE}" srcOrd="10" destOrd="0" presId="urn:microsoft.com/office/officeart/2005/8/layout/vList2"/>
    <dgm:cxn modelId="{DEB1A7B4-B22D-3E48-AA01-C6C9DF46307D}" type="presParOf" srcId="{4E0FF86B-89BB-324F-B2CC-48FBB9DAD662}" destId="{EB8E0581-7F9B-7D49-9BDA-7CA947D95922}" srcOrd="11" destOrd="0" presId="urn:microsoft.com/office/officeart/2005/8/layout/vList2"/>
    <dgm:cxn modelId="{0234C7CB-FB69-8B45-9072-A6B078AE224A}" type="presParOf" srcId="{4E0FF86B-89BB-324F-B2CC-48FBB9DAD662}" destId="{70BE8A1E-6924-9A40-BAB6-0FA33E06D956}" srcOrd="12" destOrd="0" presId="urn:microsoft.com/office/officeart/2005/8/layout/vList2"/>
    <dgm:cxn modelId="{11C44E08-B567-F04B-8BDA-9E065F747A48}" type="presParOf" srcId="{4E0FF86B-89BB-324F-B2CC-48FBB9DAD662}" destId="{866A2729-5E73-F740-B68A-363A73234379}" srcOrd="13" destOrd="0" presId="urn:microsoft.com/office/officeart/2005/8/layout/vList2"/>
    <dgm:cxn modelId="{3EC2FF0F-5D38-2C48-B929-A7D05BBCB2C6}" type="presParOf" srcId="{4E0FF86B-89BB-324F-B2CC-48FBB9DAD662}" destId="{EA2BE807-04B3-7642-9E68-EF5CFCAB730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540D76-0C2E-454A-8468-22A9D7D597C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3E09428-204D-4DF8-B538-C59E3DFA4D3D}">
      <dgm:prSet/>
      <dgm:spPr/>
      <dgm:t>
        <a:bodyPr/>
        <a:lstStyle/>
        <a:p>
          <a:r>
            <a:rPr lang="en-US"/>
            <a:t>A typed, readable, grammatically correct, essay-style answer to the questions below (on Radiologic Technology website)</a:t>
          </a:r>
        </a:p>
      </dgm:t>
    </dgm:pt>
    <dgm:pt modelId="{FDEC459B-7117-483C-A22C-5A5F4E7E99D1}" type="parTrans" cxnId="{72AE08CE-53CE-4DA0-BE9B-31E5BDBDF42C}">
      <dgm:prSet/>
      <dgm:spPr/>
      <dgm:t>
        <a:bodyPr/>
        <a:lstStyle/>
        <a:p>
          <a:endParaRPr lang="en-US"/>
        </a:p>
      </dgm:t>
    </dgm:pt>
    <dgm:pt modelId="{34C57FB5-B813-4F17-8AE6-745B86ECF855}" type="sibTrans" cxnId="{72AE08CE-53CE-4DA0-BE9B-31E5BDBDF42C}">
      <dgm:prSet/>
      <dgm:spPr/>
      <dgm:t>
        <a:bodyPr/>
        <a:lstStyle/>
        <a:p>
          <a:endParaRPr lang="en-US"/>
        </a:p>
      </dgm:t>
    </dgm:pt>
    <dgm:pt modelId="{5472F76E-C918-4815-B0E5-815558736030}">
      <dgm:prSet/>
      <dgm:spPr/>
      <dgm:t>
        <a:bodyPr/>
        <a:lstStyle/>
        <a:p>
          <a:r>
            <a:rPr lang="en-US" b="1"/>
            <a:t>Include the questions </a:t>
          </a:r>
          <a:r>
            <a:rPr lang="en-US"/>
            <a:t>for each essay response. </a:t>
          </a:r>
        </a:p>
      </dgm:t>
    </dgm:pt>
    <dgm:pt modelId="{115A200B-7B05-4B1B-90C1-1B0CCE6B6491}" type="parTrans" cxnId="{D8F2B624-9467-49FC-9EA2-43E96D5ABAB5}">
      <dgm:prSet/>
      <dgm:spPr/>
      <dgm:t>
        <a:bodyPr/>
        <a:lstStyle/>
        <a:p>
          <a:endParaRPr lang="en-US"/>
        </a:p>
      </dgm:t>
    </dgm:pt>
    <dgm:pt modelId="{E3D8D548-FE7A-4736-B304-83B44CF5A950}" type="sibTrans" cxnId="{D8F2B624-9467-49FC-9EA2-43E96D5ABAB5}">
      <dgm:prSet/>
      <dgm:spPr/>
      <dgm:t>
        <a:bodyPr/>
        <a:lstStyle/>
        <a:p>
          <a:endParaRPr lang="en-US"/>
        </a:p>
      </dgm:t>
    </dgm:pt>
    <dgm:pt modelId="{D0BCAFB1-DA1B-4E0A-80FD-8C38FC435693}">
      <dgm:prSet/>
      <dgm:spPr/>
      <dgm:t>
        <a:bodyPr/>
        <a:lstStyle/>
        <a:p>
          <a:r>
            <a:rPr lang="en-US" b="1" u="sng"/>
            <a:t>For students who were able to complete all 12 hours of required job shadowing, please answer the following two essay questions. </a:t>
          </a:r>
          <a:r>
            <a:rPr lang="en-US"/>
            <a:t>a) Reflecting upon your personal experience and impressions after job shadowing, what did you see or experience regarding the actual work of an x-ray technologist that attracts you to this profession?  </a:t>
          </a:r>
        </a:p>
      </dgm:t>
    </dgm:pt>
    <dgm:pt modelId="{B045DEA4-B327-499A-9B4F-BC94F0C88E98}" type="parTrans" cxnId="{1A37224C-E9BB-4578-B212-CCE1A59C5BCD}">
      <dgm:prSet/>
      <dgm:spPr/>
      <dgm:t>
        <a:bodyPr/>
        <a:lstStyle/>
        <a:p>
          <a:endParaRPr lang="en-US"/>
        </a:p>
      </dgm:t>
    </dgm:pt>
    <dgm:pt modelId="{D80E1740-6C55-432B-B77D-5FB10EA94115}" type="sibTrans" cxnId="{1A37224C-E9BB-4578-B212-CCE1A59C5BCD}">
      <dgm:prSet/>
      <dgm:spPr/>
      <dgm:t>
        <a:bodyPr/>
        <a:lstStyle/>
        <a:p>
          <a:endParaRPr lang="en-US"/>
        </a:p>
      </dgm:t>
    </dgm:pt>
    <dgm:pt modelId="{1DE8F7C5-24B1-4C13-958A-FC68E1252D98}">
      <dgm:prSet/>
      <dgm:spPr/>
      <dgm:t>
        <a:bodyPr/>
        <a:lstStyle/>
        <a:p>
          <a:r>
            <a:rPr lang="en-US"/>
            <a:t>b)  What skills or personality traits do you possess, relating your past experience and learned information from your job shadow experience, that speaks to how Radiologic Technology, and specifically admittance into the program at the Community College of Denver, could be a future profession for you?</a:t>
          </a:r>
        </a:p>
      </dgm:t>
    </dgm:pt>
    <dgm:pt modelId="{EC78727D-76F8-4399-82FD-BF8743CD3C00}" type="parTrans" cxnId="{8F8293CA-7C3B-4F82-B94B-BF8AEBDED595}">
      <dgm:prSet/>
      <dgm:spPr/>
      <dgm:t>
        <a:bodyPr/>
        <a:lstStyle/>
        <a:p>
          <a:endParaRPr lang="en-US"/>
        </a:p>
      </dgm:t>
    </dgm:pt>
    <dgm:pt modelId="{C5B56365-8D9C-4F8F-8D86-49ADB5C68893}" type="sibTrans" cxnId="{8F8293CA-7C3B-4F82-B94B-BF8AEBDED595}">
      <dgm:prSet/>
      <dgm:spPr/>
      <dgm:t>
        <a:bodyPr/>
        <a:lstStyle/>
        <a:p>
          <a:endParaRPr lang="en-US"/>
        </a:p>
      </dgm:t>
    </dgm:pt>
    <dgm:pt modelId="{B97E0E7B-5A6E-1141-8899-7AED11F2E126}" type="pres">
      <dgm:prSet presAssocID="{8E540D76-0C2E-454A-8468-22A9D7D597CB}" presName="Name0" presStyleCnt="0">
        <dgm:presLayoutVars>
          <dgm:dir/>
          <dgm:animLvl val="lvl"/>
          <dgm:resizeHandles val="exact"/>
        </dgm:presLayoutVars>
      </dgm:prSet>
      <dgm:spPr/>
    </dgm:pt>
    <dgm:pt modelId="{3957F627-FCB7-484B-842E-0F0FCD6EF7E6}" type="pres">
      <dgm:prSet presAssocID="{1DE8F7C5-24B1-4C13-958A-FC68E1252D98}" presName="boxAndChildren" presStyleCnt="0"/>
      <dgm:spPr/>
    </dgm:pt>
    <dgm:pt modelId="{85BBEAC0-132E-9B4A-AE84-BCF6474AFF3F}" type="pres">
      <dgm:prSet presAssocID="{1DE8F7C5-24B1-4C13-958A-FC68E1252D98}" presName="parentTextBox" presStyleLbl="node1" presStyleIdx="0" presStyleCnt="4"/>
      <dgm:spPr/>
    </dgm:pt>
    <dgm:pt modelId="{3D465A68-9547-9E4C-A4C2-EE0C6FD9B46F}" type="pres">
      <dgm:prSet presAssocID="{D80E1740-6C55-432B-B77D-5FB10EA94115}" presName="sp" presStyleCnt="0"/>
      <dgm:spPr/>
    </dgm:pt>
    <dgm:pt modelId="{24142E53-C8B9-8F49-B9B1-3DD39397C5A0}" type="pres">
      <dgm:prSet presAssocID="{D0BCAFB1-DA1B-4E0A-80FD-8C38FC435693}" presName="arrowAndChildren" presStyleCnt="0"/>
      <dgm:spPr/>
    </dgm:pt>
    <dgm:pt modelId="{DB50AB7D-04F7-5141-ABFD-2DE90DA78D0D}" type="pres">
      <dgm:prSet presAssocID="{D0BCAFB1-DA1B-4E0A-80FD-8C38FC435693}" presName="parentTextArrow" presStyleLbl="node1" presStyleIdx="1" presStyleCnt="4"/>
      <dgm:spPr/>
    </dgm:pt>
    <dgm:pt modelId="{2C46B8B8-14A8-BC47-A3E0-D22E703BB906}" type="pres">
      <dgm:prSet presAssocID="{E3D8D548-FE7A-4736-B304-83B44CF5A950}" presName="sp" presStyleCnt="0"/>
      <dgm:spPr/>
    </dgm:pt>
    <dgm:pt modelId="{0CA20BC2-CA61-BB47-9128-C70CB1F58DAF}" type="pres">
      <dgm:prSet presAssocID="{5472F76E-C918-4815-B0E5-815558736030}" presName="arrowAndChildren" presStyleCnt="0"/>
      <dgm:spPr/>
    </dgm:pt>
    <dgm:pt modelId="{BE3D809A-C596-C740-80A3-E64C8DEB3757}" type="pres">
      <dgm:prSet presAssocID="{5472F76E-C918-4815-B0E5-815558736030}" presName="parentTextArrow" presStyleLbl="node1" presStyleIdx="2" presStyleCnt="4"/>
      <dgm:spPr/>
    </dgm:pt>
    <dgm:pt modelId="{029B4932-0965-DF48-8F5C-F325FB5F7017}" type="pres">
      <dgm:prSet presAssocID="{34C57FB5-B813-4F17-8AE6-745B86ECF855}" presName="sp" presStyleCnt="0"/>
      <dgm:spPr/>
    </dgm:pt>
    <dgm:pt modelId="{53A89B99-1B8B-BB4E-BCB1-4372D6FE243B}" type="pres">
      <dgm:prSet presAssocID="{C3E09428-204D-4DF8-B538-C59E3DFA4D3D}" presName="arrowAndChildren" presStyleCnt="0"/>
      <dgm:spPr/>
    </dgm:pt>
    <dgm:pt modelId="{26957E25-3A2D-914B-B49C-28223AC562F2}" type="pres">
      <dgm:prSet presAssocID="{C3E09428-204D-4DF8-B538-C59E3DFA4D3D}" presName="parentTextArrow" presStyleLbl="node1" presStyleIdx="3" presStyleCnt="4"/>
      <dgm:spPr/>
    </dgm:pt>
  </dgm:ptLst>
  <dgm:cxnLst>
    <dgm:cxn modelId="{D8F2B624-9467-49FC-9EA2-43E96D5ABAB5}" srcId="{8E540D76-0C2E-454A-8468-22A9D7D597CB}" destId="{5472F76E-C918-4815-B0E5-815558736030}" srcOrd="1" destOrd="0" parTransId="{115A200B-7B05-4B1B-90C1-1B0CCE6B6491}" sibTransId="{E3D8D548-FE7A-4736-B304-83B44CF5A950}"/>
    <dgm:cxn modelId="{1A37224C-E9BB-4578-B212-CCE1A59C5BCD}" srcId="{8E540D76-0C2E-454A-8468-22A9D7D597CB}" destId="{D0BCAFB1-DA1B-4E0A-80FD-8C38FC435693}" srcOrd="2" destOrd="0" parTransId="{B045DEA4-B327-499A-9B4F-BC94F0C88E98}" sibTransId="{D80E1740-6C55-432B-B77D-5FB10EA94115}"/>
    <dgm:cxn modelId="{8284B84C-1E50-194C-8DFE-7BABD55668CF}" type="presOf" srcId="{8E540D76-0C2E-454A-8468-22A9D7D597CB}" destId="{B97E0E7B-5A6E-1141-8899-7AED11F2E126}" srcOrd="0" destOrd="0" presId="urn:microsoft.com/office/officeart/2005/8/layout/process4"/>
    <dgm:cxn modelId="{CBFCCF69-DDAB-EB42-9BDE-1F8ED8ACAA4F}" type="presOf" srcId="{1DE8F7C5-24B1-4C13-958A-FC68E1252D98}" destId="{85BBEAC0-132E-9B4A-AE84-BCF6474AFF3F}" srcOrd="0" destOrd="0" presId="urn:microsoft.com/office/officeart/2005/8/layout/process4"/>
    <dgm:cxn modelId="{AA16C790-8D09-BC4A-BD89-78C452FDFBD8}" type="presOf" srcId="{C3E09428-204D-4DF8-B538-C59E3DFA4D3D}" destId="{26957E25-3A2D-914B-B49C-28223AC562F2}" srcOrd="0" destOrd="0" presId="urn:microsoft.com/office/officeart/2005/8/layout/process4"/>
    <dgm:cxn modelId="{CF4A8F9B-8E63-E840-8D7D-57BFE81F640E}" type="presOf" srcId="{D0BCAFB1-DA1B-4E0A-80FD-8C38FC435693}" destId="{DB50AB7D-04F7-5141-ABFD-2DE90DA78D0D}" srcOrd="0" destOrd="0" presId="urn:microsoft.com/office/officeart/2005/8/layout/process4"/>
    <dgm:cxn modelId="{579CE8A9-ACF5-4C42-8DCB-C8396212BF23}" type="presOf" srcId="{5472F76E-C918-4815-B0E5-815558736030}" destId="{BE3D809A-C596-C740-80A3-E64C8DEB3757}" srcOrd="0" destOrd="0" presId="urn:microsoft.com/office/officeart/2005/8/layout/process4"/>
    <dgm:cxn modelId="{8F8293CA-7C3B-4F82-B94B-BF8AEBDED595}" srcId="{8E540D76-0C2E-454A-8468-22A9D7D597CB}" destId="{1DE8F7C5-24B1-4C13-958A-FC68E1252D98}" srcOrd="3" destOrd="0" parTransId="{EC78727D-76F8-4399-82FD-BF8743CD3C00}" sibTransId="{C5B56365-8D9C-4F8F-8D86-49ADB5C68893}"/>
    <dgm:cxn modelId="{72AE08CE-53CE-4DA0-BE9B-31E5BDBDF42C}" srcId="{8E540D76-0C2E-454A-8468-22A9D7D597CB}" destId="{C3E09428-204D-4DF8-B538-C59E3DFA4D3D}" srcOrd="0" destOrd="0" parTransId="{FDEC459B-7117-483C-A22C-5A5F4E7E99D1}" sibTransId="{34C57FB5-B813-4F17-8AE6-745B86ECF855}"/>
    <dgm:cxn modelId="{F43DB877-13B8-AA41-B729-91A86D5C03FB}" type="presParOf" srcId="{B97E0E7B-5A6E-1141-8899-7AED11F2E126}" destId="{3957F627-FCB7-484B-842E-0F0FCD6EF7E6}" srcOrd="0" destOrd="0" presId="urn:microsoft.com/office/officeart/2005/8/layout/process4"/>
    <dgm:cxn modelId="{1B21862E-BA79-AD44-99CF-6216A96AD8EA}" type="presParOf" srcId="{3957F627-FCB7-484B-842E-0F0FCD6EF7E6}" destId="{85BBEAC0-132E-9B4A-AE84-BCF6474AFF3F}" srcOrd="0" destOrd="0" presId="urn:microsoft.com/office/officeart/2005/8/layout/process4"/>
    <dgm:cxn modelId="{842DB24A-C7AB-6843-A708-8B5F880F869C}" type="presParOf" srcId="{B97E0E7B-5A6E-1141-8899-7AED11F2E126}" destId="{3D465A68-9547-9E4C-A4C2-EE0C6FD9B46F}" srcOrd="1" destOrd="0" presId="urn:microsoft.com/office/officeart/2005/8/layout/process4"/>
    <dgm:cxn modelId="{4C6F16E0-DF2E-A941-9A5C-240DFA0D9EF7}" type="presParOf" srcId="{B97E0E7B-5A6E-1141-8899-7AED11F2E126}" destId="{24142E53-C8B9-8F49-B9B1-3DD39397C5A0}" srcOrd="2" destOrd="0" presId="urn:microsoft.com/office/officeart/2005/8/layout/process4"/>
    <dgm:cxn modelId="{8F064682-6864-1A41-B939-8400D19A51FA}" type="presParOf" srcId="{24142E53-C8B9-8F49-B9B1-3DD39397C5A0}" destId="{DB50AB7D-04F7-5141-ABFD-2DE90DA78D0D}" srcOrd="0" destOrd="0" presId="urn:microsoft.com/office/officeart/2005/8/layout/process4"/>
    <dgm:cxn modelId="{026E0199-CDF8-0B41-A29A-6187D201714F}" type="presParOf" srcId="{B97E0E7B-5A6E-1141-8899-7AED11F2E126}" destId="{2C46B8B8-14A8-BC47-A3E0-D22E703BB906}" srcOrd="3" destOrd="0" presId="urn:microsoft.com/office/officeart/2005/8/layout/process4"/>
    <dgm:cxn modelId="{B678B853-1B85-2540-AD8D-D9A2D9173C7F}" type="presParOf" srcId="{B97E0E7B-5A6E-1141-8899-7AED11F2E126}" destId="{0CA20BC2-CA61-BB47-9128-C70CB1F58DAF}" srcOrd="4" destOrd="0" presId="urn:microsoft.com/office/officeart/2005/8/layout/process4"/>
    <dgm:cxn modelId="{DEF7E537-8800-9C44-8183-A199BA1361F8}" type="presParOf" srcId="{0CA20BC2-CA61-BB47-9128-C70CB1F58DAF}" destId="{BE3D809A-C596-C740-80A3-E64C8DEB3757}" srcOrd="0" destOrd="0" presId="urn:microsoft.com/office/officeart/2005/8/layout/process4"/>
    <dgm:cxn modelId="{687AE1EC-3800-E244-AA82-6F6F6D11B2DB}" type="presParOf" srcId="{B97E0E7B-5A6E-1141-8899-7AED11F2E126}" destId="{029B4932-0965-DF48-8F5C-F325FB5F7017}" srcOrd="5" destOrd="0" presId="urn:microsoft.com/office/officeart/2005/8/layout/process4"/>
    <dgm:cxn modelId="{E62636AA-703D-E143-83B3-118817BD6442}" type="presParOf" srcId="{B97E0E7B-5A6E-1141-8899-7AED11F2E126}" destId="{53A89B99-1B8B-BB4E-BCB1-4372D6FE243B}" srcOrd="6" destOrd="0" presId="urn:microsoft.com/office/officeart/2005/8/layout/process4"/>
    <dgm:cxn modelId="{8EFE2878-2FA3-7545-A8D5-E8BACEC1C745}" type="presParOf" srcId="{53A89B99-1B8B-BB4E-BCB1-4372D6FE243B}" destId="{26957E25-3A2D-914B-B49C-28223AC562F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8A74A-1C1B-49EC-BD23-3F185616FCAF}">
      <dsp:nvSpPr>
        <dsp:cNvPr id="0" name=""/>
        <dsp:cNvSpPr/>
      </dsp:nvSpPr>
      <dsp:spPr>
        <a:xfrm>
          <a:off x="29858" y="1003051"/>
          <a:ext cx="1084526" cy="10845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94AC1-89C7-421D-B9EE-55D5B4E9D8AE}">
      <dsp:nvSpPr>
        <dsp:cNvPr id="0" name=""/>
        <dsp:cNvSpPr/>
      </dsp:nvSpPr>
      <dsp:spPr>
        <a:xfrm>
          <a:off x="257609" y="1230801"/>
          <a:ext cx="629025" cy="6290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28458-DBA8-46B9-9E56-0E042CA04792}">
      <dsp:nvSpPr>
        <dsp:cNvPr id="0" name=""/>
        <dsp:cNvSpPr/>
      </dsp:nvSpPr>
      <dsp:spPr>
        <a:xfrm>
          <a:off x="1346784" y="1003051"/>
          <a:ext cx="2556384" cy="108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Ensure students apply all safety principals following “as low as reasonably achievable” ALARA  while obtaining the best image quality.</a:t>
          </a:r>
        </a:p>
      </dsp:txBody>
      <dsp:txXfrm>
        <a:off x="1346784" y="1003051"/>
        <a:ext cx="2556384" cy="1084526"/>
      </dsp:txXfrm>
    </dsp:sp>
    <dsp:sp modelId="{CE471FA0-B80B-49D4-8670-B320C408AF59}">
      <dsp:nvSpPr>
        <dsp:cNvPr id="0" name=""/>
        <dsp:cNvSpPr/>
      </dsp:nvSpPr>
      <dsp:spPr>
        <a:xfrm>
          <a:off x="4348599" y="1003051"/>
          <a:ext cx="1084526" cy="10845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A79CB-C16E-4C97-BBB8-91BF228546A2}">
      <dsp:nvSpPr>
        <dsp:cNvPr id="0" name=""/>
        <dsp:cNvSpPr/>
      </dsp:nvSpPr>
      <dsp:spPr>
        <a:xfrm>
          <a:off x="4576349" y="1230801"/>
          <a:ext cx="629025" cy="6290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C0684-ED98-4EAC-93CA-A39DC52C0F2C}">
      <dsp:nvSpPr>
        <dsp:cNvPr id="0" name=""/>
        <dsp:cNvSpPr/>
      </dsp:nvSpPr>
      <dsp:spPr>
        <a:xfrm>
          <a:off x="5665524" y="1003051"/>
          <a:ext cx="2556384" cy="108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Support successful student outcomes through a broad general education, comprehensive advising and support services, and a full range of learning activities that facilitate learning needs and styles.</a:t>
          </a:r>
        </a:p>
      </dsp:txBody>
      <dsp:txXfrm>
        <a:off x="5665524" y="1003051"/>
        <a:ext cx="2556384" cy="1084526"/>
      </dsp:txXfrm>
    </dsp:sp>
    <dsp:sp modelId="{3BC4998B-BC96-4071-8D28-A96CFBB5BA28}">
      <dsp:nvSpPr>
        <dsp:cNvPr id="0" name=""/>
        <dsp:cNvSpPr/>
      </dsp:nvSpPr>
      <dsp:spPr>
        <a:xfrm>
          <a:off x="29858" y="2942730"/>
          <a:ext cx="1084526" cy="10845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163D1-A776-465E-BD6F-B0156F0A01F1}">
      <dsp:nvSpPr>
        <dsp:cNvPr id="0" name=""/>
        <dsp:cNvSpPr/>
      </dsp:nvSpPr>
      <dsp:spPr>
        <a:xfrm>
          <a:off x="257609" y="3170480"/>
          <a:ext cx="629025" cy="6290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62B37-29F9-4106-9891-7177D7778F7B}">
      <dsp:nvSpPr>
        <dsp:cNvPr id="0" name=""/>
        <dsp:cNvSpPr/>
      </dsp:nvSpPr>
      <dsp:spPr>
        <a:xfrm>
          <a:off x="1346784" y="2942730"/>
          <a:ext cx="2556384" cy="108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Promote the motivation, knowledge and skills necessary for upward mobility through life long learning.</a:t>
          </a:r>
        </a:p>
      </dsp:txBody>
      <dsp:txXfrm>
        <a:off x="1346784" y="2942730"/>
        <a:ext cx="2556384" cy="1084526"/>
      </dsp:txXfrm>
    </dsp:sp>
    <dsp:sp modelId="{CD71A1D8-31C2-422F-9A6A-882277876E81}">
      <dsp:nvSpPr>
        <dsp:cNvPr id="0" name=""/>
        <dsp:cNvSpPr/>
      </dsp:nvSpPr>
      <dsp:spPr>
        <a:xfrm>
          <a:off x="4348599" y="2942730"/>
          <a:ext cx="1084526" cy="10845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529DB-212F-4F8E-A66F-C4CF91288EE5}">
      <dsp:nvSpPr>
        <dsp:cNvPr id="0" name=""/>
        <dsp:cNvSpPr/>
      </dsp:nvSpPr>
      <dsp:spPr>
        <a:xfrm>
          <a:off x="4576349" y="3170480"/>
          <a:ext cx="629025" cy="6290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BBBE6-CB84-4D6A-B62A-5A0CFE979D71}">
      <dsp:nvSpPr>
        <dsp:cNvPr id="0" name=""/>
        <dsp:cNvSpPr/>
      </dsp:nvSpPr>
      <dsp:spPr>
        <a:xfrm>
          <a:off x="5665524" y="2942730"/>
          <a:ext cx="2556384" cy="108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Assist the student to assume responsibility for his/her education and professionalism.</a:t>
          </a:r>
        </a:p>
      </dsp:txBody>
      <dsp:txXfrm>
        <a:off x="5665524" y="2942730"/>
        <a:ext cx="2556384" cy="1084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08575-3F84-C44A-B2DD-0AFD2809C12F}">
      <dsp:nvSpPr>
        <dsp:cNvPr id="0" name=""/>
        <dsp:cNvSpPr/>
      </dsp:nvSpPr>
      <dsp:spPr>
        <a:xfrm>
          <a:off x="0" y="60291"/>
          <a:ext cx="83598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ENG 121-English Composition</a:t>
          </a:r>
          <a:endParaRPr lang="en-US" sz="1600" kern="1200"/>
        </a:p>
      </dsp:txBody>
      <dsp:txXfrm>
        <a:off x="31028" y="91319"/>
        <a:ext cx="8297778" cy="573546"/>
      </dsp:txXfrm>
    </dsp:sp>
    <dsp:sp modelId="{02074958-73C4-6D42-9F4C-593FA9CC329F}">
      <dsp:nvSpPr>
        <dsp:cNvPr id="0" name=""/>
        <dsp:cNvSpPr/>
      </dsp:nvSpPr>
      <dsp:spPr>
        <a:xfrm>
          <a:off x="0" y="741973"/>
          <a:ext cx="83598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or </a:t>
          </a:r>
          <a:endParaRPr lang="en-US" sz="1600" kern="1200"/>
        </a:p>
      </dsp:txBody>
      <dsp:txXfrm>
        <a:off x="31028" y="773001"/>
        <a:ext cx="8297778" cy="573546"/>
      </dsp:txXfrm>
    </dsp:sp>
    <dsp:sp modelId="{419ADD80-0DD6-8949-9AD7-491DBD26ED72}">
      <dsp:nvSpPr>
        <dsp:cNvPr id="0" name=""/>
        <dsp:cNvSpPr/>
      </dsp:nvSpPr>
      <dsp:spPr>
        <a:xfrm>
          <a:off x="0" y="1423656"/>
          <a:ext cx="83598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ENG 131 Technical writing </a:t>
          </a:r>
          <a:r>
            <a:rPr lang="en-US" sz="1600" b="0" i="1" kern="1200"/>
            <a:t>transferable</a:t>
          </a:r>
          <a:endParaRPr lang="en-US" sz="1600" kern="1200"/>
        </a:p>
      </dsp:txBody>
      <dsp:txXfrm>
        <a:off x="31028" y="1454684"/>
        <a:ext cx="8297778" cy="573546"/>
      </dsp:txXfrm>
    </dsp:sp>
    <dsp:sp modelId="{A4FD5733-A3E5-2A43-9505-23F296D139BA}">
      <dsp:nvSpPr>
        <dsp:cNvPr id="0" name=""/>
        <dsp:cNvSpPr/>
      </dsp:nvSpPr>
      <dsp:spPr>
        <a:xfrm>
          <a:off x="0" y="2105338"/>
          <a:ext cx="83598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BIO 201/202 Anatomy and Physiology with Lab </a:t>
          </a:r>
          <a:r>
            <a:rPr lang="en-US" sz="1600" b="0" i="1" kern="1200"/>
            <a:t>transferable</a:t>
          </a:r>
          <a:endParaRPr lang="en-US" sz="1600" kern="1200"/>
        </a:p>
      </dsp:txBody>
      <dsp:txXfrm>
        <a:off x="31028" y="2136366"/>
        <a:ext cx="8297778" cy="573546"/>
      </dsp:txXfrm>
    </dsp:sp>
    <dsp:sp modelId="{99C69840-A815-2745-BF34-AA721B5121A7}">
      <dsp:nvSpPr>
        <dsp:cNvPr id="0" name=""/>
        <dsp:cNvSpPr/>
      </dsp:nvSpPr>
      <dsp:spPr>
        <a:xfrm>
          <a:off x="0" y="2787021"/>
          <a:ext cx="83598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MAT 121 College Algebra or higher* </a:t>
          </a:r>
          <a:r>
            <a:rPr lang="en-US" sz="1600" b="0" i="1" kern="1200"/>
            <a:t>transferable</a:t>
          </a:r>
          <a:endParaRPr lang="en-US" sz="1600" kern="1200"/>
        </a:p>
      </dsp:txBody>
      <dsp:txXfrm>
        <a:off x="31028" y="2818049"/>
        <a:ext cx="8297778" cy="573546"/>
      </dsp:txXfrm>
    </dsp:sp>
    <dsp:sp modelId="{8634D54F-3443-AC48-A35D-C5F2AFA7B3DE}">
      <dsp:nvSpPr>
        <dsp:cNvPr id="0" name=""/>
        <dsp:cNvSpPr/>
      </dsp:nvSpPr>
      <dsp:spPr>
        <a:xfrm>
          <a:off x="0" y="3468704"/>
          <a:ext cx="83598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PSY 101 or SOC 101 or PSY 235 </a:t>
          </a:r>
          <a:r>
            <a:rPr lang="en-US" sz="1600" b="0" i="1" kern="1200"/>
            <a:t>transferable</a:t>
          </a:r>
          <a:endParaRPr lang="en-US" sz="1600" kern="1200"/>
        </a:p>
      </dsp:txBody>
      <dsp:txXfrm>
        <a:off x="31028" y="3499732"/>
        <a:ext cx="8297778" cy="573546"/>
      </dsp:txXfrm>
    </dsp:sp>
    <dsp:sp modelId="{70BE8A1E-6924-9A40-BAB6-0FA33E06D956}">
      <dsp:nvSpPr>
        <dsp:cNvPr id="0" name=""/>
        <dsp:cNvSpPr/>
      </dsp:nvSpPr>
      <dsp:spPr>
        <a:xfrm>
          <a:off x="0" y="4150386"/>
          <a:ext cx="83598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t>Note:  </a:t>
          </a:r>
          <a:r>
            <a:rPr lang="en-US" sz="1600" b="0" i="0" kern="1200"/>
            <a:t>There is a 7 year limit for all science prerequisites &amp; 10 years on Math by end of spring semester prior to fall start. </a:t>
          </a:r>
          <a:endParaRPr lang="en-US" sz="1600" kern="1200"/>
        </a:p>
      </dsp:txBody>
      <dsp:txXfrm>
        <a:off x="31028" y="4181414"/>
        <a:ext cx="8297778" cy="573546"/>
      </dsp:txXfrm>
    </dsp:sp>
    <dsp:sp modelId="{EA2BE807-04B3-7642-9E68-EF5CFCAB730D}">
      <dsp:nvSpPr>
        <dsp:cNvPr id="0" name=""/>
        <dsp:cNvSpPr/>
      </dsp:nvSpPr>
      <dsp:spPr>
        <a:xfrm>
          <a:off x="0" y="4832069"/>
          <a:ext cx="8359834" cy="63560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 Math 135 Statistics is a good alternative</a:t>
          </a:r>
          <a:endParaRPr lang="en-US" sz="1600" kern="1200"/>
        </a:p>
      </dsp:txBody>
      <dsp:txXfrm>
        <a:off x="31028" y="4863097"/>
        <a:ext cx="8297778" cy="573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BEAC0-132E-9B4A-AE84-BCF6474AFF3F}">
      <dsp:nvSpPr>
        <dsp:cNvPr id="0" name=""/>
        <dsp:cNvSpPr/>
      </dsp:nvSpPr>
      <dsp:spPr>
        <a:xfrm>
          <a:off x="0" y="3126850"/>
          <a:ext cx="8398886" cy="6840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b)  What skills or personality traits do you possess, relating your past experience and learned information from your job shadow experience, that speaks to how Radiologic Technology, and specifically admittance into the program at the Community College of Denver, could be a future profession for you?</a:t>
          </a:r>
        </a:p>
      </dsp:txBody>
      <dsp:txXfrm>
        <a:off x="0" y="3126850"/>
        <a:ext cx="8398886" cy="684078"/>
      </dsp:txXfrm>
    </dsp:sp>
    <dsp:sp modelId="{DB50AB7D-04F7-5141-ABFD-2DE90DA78D0D}">
      <dsp:nvSpPr>
        <dsp:cNvPr id="0" name=""/>
        <dsp:cNvSpPr/>
      </dsp:nvSpPr>
      <dsp:spPr>
        <a:xfrm rot="10800000">
          <a:off x="0" y="2084999"/>
          <a:ext cx="8398886" cy="1052112"/>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u="sng" kern="1200"/>
            <a:t>For students who were able to complete all 12 hours of required job shadowing, please answer the following two essay questions. </a:t>
          </a:r>
          <a:r>
            <a:rPr lang="en-US" sz="1100" kern="1200"/>
            <a:t>a) Reflecting upon your personal experience and impressions after job shadowing, what did you see or experience regarding the actual work of an x-ray technologist that attracts you to this profession?  </a:t>
          </a:r>
        </a:p>
      </dsp:txBody>
      <dsp:txXfrm rot="10800000">
        <a:off x="0" y="2084999"/>
        <a:ext cx="8398886" cy="683631"/>
      </dsp:txXfrm>
    </dsp:sp>
    <dsp:sp modelId="{BE3D809A-C596-C740-80A3-E64C8DEB3757}">
      <dsp:nvSpPr>
        <dsp:cNvPr id="0" name=""/>
        <dsp:cNvSpPr/>
      </dsp:nvSpPr>
      <dsp:spPr>
        <a:xfrm rot="10800000">
          <a:off x="0" y="1043147"/>
          <a:ext cx="8398886" cy="1052112"/>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a:t>Include the questions </a:t>
          </a:r>
          <a:r>
            <a:rPr lang="en-US" sz="1100" kern="1200"/>
            <a:t>for each essay response. </a:t>
          </a:r>
        </a:p>
      </dsp:txBody>
      <dsp:txXfrm rot="10800000">
        <a:off x="0" y="1043147"/>
        <a:ext cx="8398886" cy="683631"/>
      </dsp:txXfrm>
    </dsp:sp>
    <dsp:sp modelId="{26957E25-3A2D-914B-B49C-28223AC562F2}">
      <dsp:nvSpPr>
        <dsp:cNvPr id="0" name=""/>
        <dsp:cNvSpPr/>
      </dsp:nvSpPr>
      <dsp:spPr>
        <a:xfrm rot="10800000">
          <a:off x="0" y="1296"/>
          <a:ext cx="8398886" cy="1052112"/>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A typed, readable, grammatically correct, essay-style answer to the questions below (on Radiologic Technology website)</a:t>
          </a:r>
        </a:p>
      </dsp:txBody>
      <dsp:txXfrm rot="10800000">
        <a:off x="0" y="1296"/>
        <a:ext cx="8398886" cy="68363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03711342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9401D2-D0AC-4D61-BAB5-5BC56E42171B}" type="datetimeFigureOut">
              <a:rPr lang="en-US" smtClean="0"/>
              <a:t>10/21/20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172449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47743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5225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97798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826590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47063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52911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36209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4049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09467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9401D2-D0AC-4D61-BAB5-5BC56E42171B}" type="datetimeFigureOut">
              <a:rPr lang="en-US" smtClean="0"/>
              <a:t>10/21/20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27356473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401D2-D0AC-4D61-BAB5-5BC56E42171B}" type="datetimeFigureOut">
              <a:rPr lang="en-US" smtClean="0"/>
              <a:t>10/21/20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56701056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5699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1688930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29401D2-D0AC-4D61-BAB5-5BC56E42171B}" type="datetimeFigureOut">
              <a:rPr lang="en-US" smtClean="0"/>
              <a:t>10/21/20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5384631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9401D2-D0AC-4D61-BAB5-5BC56E42171B}" type="datetimeFigureOut">
              <a:rPr lang="en-US" smtClean="0"/>
              <a:t>10/21/20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F0D55-F0A5-4980-827F-F5D210818D2A}" type="slidenum">
              <a:rPr lang="en-US" smtClean="0"/>
              <a:t>‹#›</a:t>
            </a:fld>
            <a:endParaRPr lang="en-US"/>
          </a:p>
        </p:txBody>
      </p:sp>
    </p:spTree>
    <p:extLst>
      <p:ext uri="{BB962C8B-B14F-4D97-AF65-F5344CB8AC3E}">
        <p14:creationId xmlns:p14="http://schemas.microsoft.com/office/powerpoint/2010/main" val="3908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29401D2-D0AC-4D61-BAB5-5BC56E42171B}" type="datetimeFigureOut">
              <a:rPr lang="en-US" smtClean="0"/>
              <a:t>10/21/20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58F0D55-F0A5-4980-827F-F5D210818D2A}" type="slidenum">
              <a:rPr lang="en-US" smtClean="0"/>
              <a:t>‹#›</a:t>
            </a:fld>
            <a:endParaRPr lang="en-US"/>
          </a:p>
        </p:txBody>
      </p:sp>
    </p:spTree>
    <p:extLst>
      <p:ext uri="{BB962C8B-B14F-4D97-AF65-F5344CB8AC3E}">
        <p14:creationId xmlns:p14="http://schemas.microsoft.com/office/powerpoint/2010/main" val="836284525"/>
      </p:ext>
    </p:extLst>
  </p:cSld>
  <p:clrMap bg1="dk1" tx1="lt1" bg2="dk2"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ohanna.Morrison@ccd.edu" TargetMode="External"/><Relationship Id="rId2" Type="http://schemas.openxmlformats.org/officeDocument/2006/relationships/hyperlink" Target="mailto:lorraine.yost@ccd.edu" TargetMode="External"/><Relationship Id="rId1" Type="http://schemas.openxmlformats.org/officeDocument/2006/relationships/slideLayout" Target="../slideLayouts/slideLayout2.xml"/><Relationship Id="rId5" Type="http://schemas.openxmlformats.org/officeDocument/2006/relationships/hyperlink" Target="mailto:daniela.Higgins@ccd.edu" TargetMode="External"/><Relationship Id="rId4" Type="http://schemas.openxmlformats.org/officeDocument/2006/relationships/hyperlink" Target="mailto:teri.huggins@ccd.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youtu.be/VJmu_TrRGRY" TargetMode="External"/><Relationship Id="rId3" Type="http://schemas.openxmlformats.org/officeDocument/2006/relationships/image" Target="../media/image16.png"/><Relationship Id="rId7" Type="http://schemas.openxmlformats.org/officeDocument/2006/relationships/hyperlink" Target="https://youtu.be/IyAc3dPKf1Q"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youtu.be/gGkgYrwq-KA" TargetMode="External"/><Relationship Id="rId5" Type="http://schemas.openxmlformats.org/officeDocument/2006/relationships/hyperlink" Target="https://youtu.be/oBsFm9ljgQs" TargetMode="External"/><Relationship Id="rId4" Type="http://schemas.openxmlformats.org/officeDocument/2006/relationships/hyperlink" Target="https://youtu.be/TvIg5pl4nj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anatomage.com/anatomage-medica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rojectionscentral.com/Projections/LongTerm" TargetMode="External"/><Relationship Id="rId2" Type="http://schemas.openxmlformats.org/officeDocument/2006/relationships/hyperlink" Target="http://www.bls.gov/ooh/Healthcare/Radiologic-technologists.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cd.edu/program/radiologic-technolog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43943" y="1325880"/>
            <a:ext cx="2514282" cy="3066507"/>
          </a:xfrm>
        </p:spPr>
        <p:txBody>
          <a:bodyPr>
            <a:normAutofit/>
          </a:bodyPr>
          <a:lstStyle/>
          <a:p>
            <a:pPr>
              <a:lnSpc>
                <a:spcPct val="90000"/>
              </a:lnSpc>
            </a:pPr>
            <a:br>
              <a:rPr lang="en-US" sz="2900"/>
            </a:br>
            <a:r>
              <a:rPr lang="en-US" sz="2900"/>
              <a:t> </a:t>
            </a:r>
            <a:r>
              <a:rPr lang="en-US" sz="2900" b="1"/>
              <a:t>Radiologic Technology Program</a:t>
            </a:r>
            <a:endParaRPr lang="en-US" sz="2900"/>
          </a:p>
        </p:txBody>
      </p:sp>
      <p:sp>
        <p:nvSpPr>
          <p:cNvPr id="3" name="Subtitle 2"/>
          <p:cNvSpPr>
            <a:spLocks noGrp="1"/>
          </p:cNvSpPr>
          <p:nvPr>
            <p:ph type="subTitle" idx="1"/>
          </p:nvPr>
        </p:nvSpPr>
        <p:spPr>
          <a:xfrm>
            <a:off x="6143943" y="4588329"/>
            <a:ext cx="2514282" cy="1621508"/>
          </a:xfrm>
        </p:spPr>
        <p:txBody>
          <a:bodyPr>
            <a:normAutofit/>
          </a:bodyPr>
          <a:lstStyle/>
          <a:p>
            <a:r>
              <a:rPr lang="en-US" sz="1600" b="1"/>
              <a:t>WELCOME!</a:t>
            </a:r>
          </a:p>
        </p:txBody>
      </p:sp>
      <p:sp>
        <p:nvSpPr>
          <p:cNvPr id="73" name="Rectangle 72">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678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9776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7"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924197"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028" name="Picture 4" descr="CCDh_2CR_3Line (3) (4)"/>
          <p:cNvPicPr>
            <a:picLocks noChangeAspect="1" noChangeArrowheads="1"/>
          </p:cNvPicPr>
          <p:nvPr/>
        </p:nvPicPr>
        <p:blipFill>
          <a:blip r:embed="rId3" cstate="print">
            <a:extLst>
              <a:ext uri="{28A0092B-C50C-407E-A947-70E740481C1C}">
                <a14:useLocalDpi xmlns:a14="http://schemas.microsoft.com/office/drawing/2010/main" val="0"/>
              </a:ext>
            </a:extLst>
          </a:blip>
          <a:srcRect l="15602" t="32426" r="17049" b="31725"/>
          <a:stretch>
            <a:fillRect/>
          </a:stretch>
        </p:blipFill>
        <p:spPr bwMode="auto">
          <a:xfrm>
            <a:off x="482890" y="2602665"/>
            <a:ext cx="4702997" cy="1652204"/>
          </a:xfrm>
          <a:prstGeom prst="rect">
            <a:avLst/>
          </a:prstGeom>
          <a:noFill/>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3674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8EC4455B-AF93-4C87-8533-477169FD4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300" b="1"/>
              <a:t>Program Accreditation </a:t>
            </a:r>
            <a:br>
              <a:rPr lang="en-US" sz="3300" b="1"/>
            </a:br>
            <a:endParaRPr lang="en-US" sz="3300" b="1"/>
          </a:p>
        </p:txBody>
      </p:sp>
      <p:sp>
        <p:nvSpPr>
          <p:cNvPr id="13" name="Rectangle 12">
            <a:extLst>
              <a:ext uri="{FF2B5EF4-FFF2-40B4-BE49-F238E27FC236}">
                <a16:creationId xmlns:a16="http://schemas.microsoft.com/office/drawing/2014/main" id="{DD8D9B64-B705-46A2-945D-38A3395C2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FF84D101-15AA-444C-814E-882E92040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Content Placeholder 3"/>
          <p:cNvPicPr>
            <a:picLocks noChangeAspect="1"/>
          </p:cNvPicPr>
          <p:nvPr/>
        </p:nvPicPr>
        <p:blipFill>
          <a:blip r:embed="rId3"/>
          <a:stretch>
            <a:fillRect/>
          </a:stretch>
        </p:blipFill>
        <p:spPr>
          <a:xfrm>
            <a:off x="490113" y="4062001"/>
            <a:ext cx="2560383" cy="634577"/>
          </a:xfrm>
          <a:prstGeom prst="rect">
            <a:avLst/>
          </a:prstGeom>
          <a:effectLst/>
        </p:spPr>
      </p:pic>
      <p:sp>
        <p:nvSpPr>
          <p:cNvPr id="5" name="Content Placeholder 4"/>
          <p:cNvSpPr>
            <a:spLocks noGrp="1"/>
          </p:cNvSpPr>
          <p:nvPr>
            <p:ph idx="1"/>
          </p:nvPr>
        </p:nvSpPr>
        <p:spPr>
          <a:xfrm>
            <a:off x="3050496" y="2286162"/>
            <a:ext cx="5934478" cy="4440603"/>
          </a:xfrm>
        </p:spPr>
        <p:txBody>
          <a:bodyPr>
            <a:normAutofit fontScale="85000" lnSpcReduction="20000"/>
          </a:bodyPr>
          <a:lstStyle/>
          <a:p>
            <a:pPr>
              <a:lnSpc>
                <a:spcPct val="90000"/>
              </a:lnSpc>
            </a:pPr>
            <a:endParaRPr lang="en-US" sz="1100" dirty="0">
              <a:solidFill>
                <a:schemeClr val="bg1"/>
              </a:solidFill>
            </a:endParaRPr>
          </a:p>
          <a:p>
            <a:pPr>
              <a:lnSpc>
                <a:spcPct val="90000"/>
              </a:lnSpc>
            </a:pPr>
            <a:r>
              <a:rPr lang="en-US" dirty="0">
                <a:solidFill>
                  <a:schemeClr val="bg1"/>
                </a:solidFill>
              </a:rPr>
              <a:t>Joint Review Committee on Education in Radiologic Technology</a:t>
            </a:r>
          </a:p>
          <a:p>
            <a:pPr>
              <a:lnSpc>
                <a:spcPct val="90000"/>
              </a:lnSpc>
            </a:pPr>
            <a:r>
              <a:rPr lang="en-US" dirty="0">
                <a:solidFill>
                  <a:schemeClr val="bg1"/>
                </a:solidFill>
              </a:rPr>
              <a:t>The </a:t>
            </a:r>
            <a:r>
              <a:rPr lang="en-US" b="1" dirty="0">
                <a:solidFill>
                  <a:schemeClr val="bg1"/>
                </a:solidFill>
              </a:rPr>
              <a:t>Higher Learning Commission </a:t>
            </a:r>
            <a:r>
              <a:rPr lang="en-US" dirty="0">
                <a:solidFill>
                  <a:schemeClr val="bg1"/>
                </a:solidFill>
              </a:rPr>
              <a:t>(HLC) of the North Central Association of Colleges &amp; Schools</a:t>
            </a:r>
            <a:r>
              <a:rPr lang="en-US" b="1" dirty="0">
                <a:solidFill>
                  <a:schemeClr val="bg1"/>
                </a:solidFill>
              </a:rPr>
              <a:t> (this means transferable credits)</a:t>
            </a:r>
          </a:p>
          <a:p>
            <a:pPr marL="0" indent="0">
              <a:lnSpc>
                <a:spcPct val="90000"/>
              </a:lnSpc>
              <a:buNone/>
            </a:pPr>
            <a:endParaRPr lang="en-US" b="1" dirty="0">
              <a:solidFill>
                <a:schemeClr val="bg1"/>
              </a:solidFill>
            </a:endParaRPr>
          </a:p>
          <a:p>
            <a:pPr marL="0" indent="0">
              <a:lnSpc>
                <a:spcPct val="90000"/>
              </a:lnSpc>
              <a:buNone/>
            </a:pPr>
            <a:r>
              <a:rPr lang="en-US" dirty="0">
                <a:solidFill>
                  <a:schemeClr val="bg1"/>
                </a:solidFill>
              </a:rPr>
              <a:t>	JRCERT</a:t>
            </a:r>
          </a:p>
          <a:p>
            <a:pPr marL="0" indent="0">
              <a:lnSpc>
                <a:spcPct val="90000"/>
              </a:lnSpc>
              <a:buNone/>
            </a:pPr>
            <a:r>
              <a:rPr lang="en-US" dirty="0">
                <a:solidFill>
                  <a:schemeClr val="bg1"/>
                </a:solidFill>
              </a:rPr>
              <a:t>	20 N. Wacker Drive, Suite #2850</a:t>
            </a:r>
          </a:p>
          <a:p>
            <a:pPr marL="0" indent="0">
              <a:lnSpc>
                <a:spcPct val="90000"/>
              </a:lnSpc>
              <a:buNone/>
            </a:pPr>
            <a:r>
              <a:rPr lang="en-US" dirty="0">
                <a:solidFill>
                  <a:schemeClr val="bg1"/>
                </a:solidFill>
              </a:rPr>
              <a:t>	Chicago, IL 60606-3182</a:t>
            </a:r>
          </a:p>
          <a:p>
            <a:pPr marL="0" indent="0">
              <a:lnSpc>
                <a:spcPct val="90000"/>
              </a:lnSpc>
              <a:buNone/>
            </a:pPr>
            <a:r>
              <a:rPr lang="en-US" dirty="0">
                <a:solidFill>
                  <a:schemeClr val="bg1"/>
                </a:solidFill>
              </a:rPr>
              <a:t>	(312) 704-5300</a:t>
            </a:r>
          </a:p>
          <a:p>
            <a:pPr marL="0" indent="0">
              <a:lnSpc>
                <a:spcPct val="90000"/>
              </a:lnSpc>
              <a:buNone/>
            </a:pPr>
            <a:r>
              <a:rPr lang="en-US" dirty="0">
                <a:solidFill>
                  <a:schemeClr val="bg1"/>
                </a:solidFill>
              </a:rPr>
              <a:t>	</a:t>
            </a:r>
            <a:r>
              <a:rPr lang="en-US" b="1" u="sng" dirty="0">
                <a:solidFill>
                  <a:schemeClr val="bg1"/>
                </a:solidFill>
              </a:rPr>
              <a:t>http://</a:t>
            </a:r>
            <a:r>
              <a:rPr lang="en-US" b="1" u="sng" dirty="0" err="1">
                <a:solidFill>
                  <a:schemeClr val="bg1"/>
                </a:solidFill>
              </a:rPr>
              <a:t>www.jrcert.org</a:t>
            </a:r>
            <a:endParaRPr lang="en-US" b="1" u="sng" dirty="0">
              <a:solidFill>
                <a:schemeClr val="bg1"/>
              </a:solidFill>
            </a:endParaRPr>
          </a:p>
          <a:p>
            <a:pPr marL="0" indent="0">
              <a:lnSpc>
                <a:spcPct val="90000"/>
              </a:lnSpc>
              <a:buNone/>
            </a:pPr>
            <a:r>
              <a:rPr lang="en-US" dirty="0">
                <a:solidFill>
                  <a:schemeClr val="bg1"/>
                </a:solidFill>
              </a:rPr>
              <a:t>	</a:t>
            </a:r>
          </a:p>
          <a:p>
            <a:pPr marL="0" indent="0">
              <a:lnSpc>
                <a:spcPct val="90000"/>
              </a:lnSpc>
              <a:buNone/>
            </a:pPr>
            <a:r>
              <a:rPr lang="en-US" dirty="0">
                <a:solidFill>
                  <a:schemeClr val="bg1"/>
                </a:solidFill>
              </a:rPr>
              <a:t>Standards for compliance found at:</a:t>
            </a:r>
          </a:p>
          <a:p>
            <a:pPr marL="0" indent="0">
              <a:lnSpc>
                <a:spcPct val="90000"/>
              </a:lnSpc>
              <a:buNone/>
            </a:pPr>
            <a:r>
              <a:rPr lang="en-US" b="1" u="sng" dirty="0">
                <a:solidFill>
                  <a:schemeClr val="bg1"/>
                </a:solidFill>
              </a:rPr>
              <a:t>http://</a:t>
            </a:r>
            <a:r>
              <a:rPr lang="en-US" b="1" u="sng" dirty="0" err="1">
                <a:solidFill>
                  <a:schemeClr val="bg1"/>
                </a:solidFill>
              </a:rPr>
              <a:t>www.jrcert.org</a:t>
            </a:r>
            <a:r>
              <a:rPr lang="en-US" b="1" u="sng" dirty="0">
                <a:solidFill>
                  <a:schemeClr val="bg1"/>
                </a:solidFill>
              </a:rPr>
              <a:t>/</a:t>
            </a:r>
            <a:r>
              <a:rPr lang="en-US" b="1" u="sng" dirty="0" err="1">
                <a:solidFill>
                  <a:schemeClr val="bg1"/>
                </a:solidFill>
              </a:rPr>
              <a:t>acc_standards.html</a:t>
            </a:r>
            <a:endParaRPr lang="en-US" b="1" u="sng" dirty="0">
              <a:solidFill>
                <a:schemeClr val="bg1"/>
              </a:solidFill>
            </a:endParaRPr>
          </a:p>
          <a:p>
            <a:pPr marL="0" indent="0">
              <a:lnSpc>
                <a:spcPct val="90000"/>
              </a:lnSpc>
              <a:buNone/>
            </a:pPr>
            <a:endParaRPr lang="en-US" sz="1100" b="1" dirty="0">
              <a:solidFill>
                <a:schemeClr val="bg1"/>
              </a:solidFill>
            </a:endParaRPr>
          </a:p>
          <a:p>
            <a:pPr marL="0" indent="0">
              <a:lnSpc>
                <a:spcPct val="90000"/>
              </a:lnSpc>
              <a:buNone/>
            </a:pPr>
            <a:endParaRPr lang="en-US" sz="1100" dirty="0">
              <a:solidFill>
                <a:schemeClr val="bg1"/>
              </a:solidFill>
            </a:endParaRPr>
          </a:p>
        </p:txBody>
      </p:sp>
    </p:spTree>
    <p:extLst>
      <p:ext uri="{BB962C8B-B14F-4D97-AF65-F5344CB8AC3E}">
        <p14:creationId xmlns:p14="http://schemas.microsoft.com/office/powerpoint/2010/main" val="24307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6"/>
            <a:ext cx="4641143" cy="1622321"/>
          </a:xfrm>
        </p:spPr>
        <p:txBody>
          <a:bodyPr>
            <a:normAutofit/>
          </a:bodyPr>
          <a:lstStyle/>
          <a:p>
            <a:pPr>
              <a:lnSpc>
                <a:spcPct val="90000"/>
              </a:lnSpc>
            </a:pPr>
            <a:r>
              <a:rPr lang="en-US" sz="2900" b="1"/>
              <a:t>What does a Radiologic Technologist need to know?</a:t>
            </a:r>
            <a:endParaRPr lang="en-US" sz="2900"/>
          </a:p>
        </p:txBody>
      </p:sp>
      <p:sp>
        <p:nvSpPr>
          <p:cNvPr id="3" name="Content Placeholder 2"/>
          <p:cNvSpPr>
            <a:spLocks noGrp="1"/>
          </p:cNvSpPr>
          <p:nvPr>
            <p:ph idx="1"/>
          </p:nvPr>
        </p:nvSpPr>
        <p:spPr>
          <a:xfrm>
            <a:off x="486697" y="2438400"/>
            <a:ext cx="4641142" cy="3785419"/>
          </a:xfrm>
        </p:spPr>
        <p:txBody>
          <a:bodyPr>
            <a:normAutofit/>
          </a:bodyPr>
          <a:lstStyle/>
          <a:p>
            <a:endParaRPr lang="en-US" dirty="0"/>
          </a:p>
          <a:p>
            <a:r>
              <a:rPr lang="en-US"/>
              <a:t>Anatomy &amp; Physiology</a:t>
            </a:r>
          </a:p>
          <a:p>
            <a:r>
              <a:rPr lang="en-US"/>
              <a:t>Basic Physics</a:t>
            </a:r>
          </a:p>
          <a:p>
            <a:r>
              <a:rPr lang="en-US"/>
              <a:t>Positioning</a:t>
            </a:r>
          </a:p>
          <a:p>
            <a:r>
              <a:rPr lang="en-US"/>
              <a:t>Patient Care</a:t>
            </a:r>
          </a:p>
          <a:p>
            <a:r>
              <a:rPr lang="en-US"/>
              <a:t>Customer Service</a:t>
            </a:r>
          </a:p>
          <a:p>
            <a:r>
              <a:rPr lang="en-US"/>
              <a:t>How to work independently and as a member of a team</a:t>
            </a:r>
          </a:p>
          <a:p>
            <a:endParaRPr lang="en-US" dirty="0"/>
          </a:p>
          <a:p>
            <a:endParaRPr lang="en-US" dirty="0"/>
          </a:p>
        </p:txBody>
      </p:sp>
      <p:sp>
        <p:nvSpPr>
          <p:cNvPr id="9" name="Freeform 31">
            <a:extLst>
              <a:ext uri="{FF2B5EF4-FFF2-40B4-BE49-F238E27FC236}">
                <a16:creationId xmlns:a16="http://schemas.microsoft.com/office/drawing/2014/main" id="{95BADBDA-9DAF-42A2-B6BA-4CCD4DE20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867A9945-64B5-455C-B212-6753D013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3" y="0"/>
            <a:ext cx="304691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F2C1125A-97EE-4DA6-9BBE-5DAC18B26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97148"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6097403" y="2468808"/>
            <a:ext cx="2560507" cy="1920380"/>
          </a:xfrm>
          <a:prstGeom prst="rect">
            <a:avLst/>
          </a:prstGeom>
          <a:effectLst/>
        </p:spPr>
      </p:pic>
      <p:sp>
        <p:nvSpPr>
          <p:cNvPr id="15" name="Rectangle 14">
            <a:extLst>
              <a:ext uri="{FF2B5EF4-FFF2-40B4-BE49-F238E27FC236}">
                <a16:creationId xmlns:a16="http://schemas.microsoft.com/office/drawing/2014/main" id="{D7DDAC2C-DB93-4D9B-85BE-D9FD4F2DE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0424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6"/>
            <a:ext cx="4641143" cy="1622321"/>
          </a:xfrm>
        </p:spPr>
        <p:txBody>
          <a:bodyPr>
            <a:normAutofit/>
          </a:bodyPr>
          <a:lstStyle/>
          <a:p>
            <a:r>
              <a:rPr lang="en-US" b="1" dirty="0"/>
              <a:t>Essential Functions</a:t>
            </a:r>
            <a:endParaRPr lang="en-US" dirty="0"/>
          </a:p>
        </p:txBody>
      </p:sp>
      <p:sp>
        <p:nvSpPr>
          <p:cNvPr id="3" name="Content Placeholder 2"/>
          <p:cNvSpPr>
            <a:spLocks noGrp="1"/>
          </p:cNvSpPr>
          <p:nvPr>
            <p:ph idx="1"/>
          </p:nvPr>
        </p:nvSpPr>
        <p:spPr>
          <a:xfrm>
            <a:off x="70878" y="1848678"/>
            <a:ext cx="5445339" cy="4552122"/>
          </a:xfrm>
        </p:spPr>
        <p:txBody>
          <a:bodyPr>
            <a:normAutofit lnSpcReduction="10000"/>
          </a:bodyPr>
          <a:lstStyle/>
          <a:p>
            <a:pPr>
              <a:lnSpc>
                <a:spcPct val="90000"/>
              </a:lnSpc>
            </a:pPr>
            <a:endParaRPr lang="en-US" sz="1100" dirty="0"/>
          </a:p>
          <a:p>
            <a:pPr>
              <a:lnSpc>
                <a:spcPct val="90000"/>
              </a:lnSpc>
            </a:pPr>
            <a:r>
              <a:rPr lang="en-US" sz="1600" b="1" dirty="0"/>
              <a:t>Full range of body motion:</a:t>
            </a:r>
          </a:p>
          <a:p>
            <a:pPr lvl="1">
              <a:lnSpc>
                <a:spcPct val="90000"/>
              </a:lnSpc>
              <a:buFont typeface="Wingdings" panose="05000000000000000000" pitchFamily="2" charset="2"/>
              <a:buChar char="Ø"/>
            </a:pPr>
            <a:r>
              <a:rPr lang="en-US" sz="1600" dirty="0"/>
              <a:t>Handling and lifting patients </a:t>
            </a:r>
          </a:p>
          <a:p>
            <a:pPr lvl="1">
              <a:lnSpc>
                <a:spcPct val="90000"/>
              </a:lnSpc>
              <a:buFont typeface="Wingdings" panose="05000000000000000000" pitchFamily="2" charset="2"/>
              <a:buChar char="Ø"/>
            </a:pPr>
            <a:r>
              <a:rPr lang="en-US" sz="1600" dirty="0"/>
              <a:t>Physical dexterity +</a:t>
            </a:r>
          </a:p>
          <a:p>
            <a:pPr lvl="1">
              <a:lnSpc>
                <a:spcPct val="90000"/>
              </a:lnSpc>
              <a:buFont typeface="Wingdings" panose="05000000000000000000" pitchFamily="2" charset="2"/>
              <a:buChar char="Ø"/>
            </a:pPr>
            <a:r>
              <a:rPr lang="en-US" sz="1600" dirty="0"/>
              <a:t>Hand-eye coordination</a:t>
            </a:r>
          </a:p>
          <a:p>
            <a:pPr>
              <a:lnSpc>
                <a:spcPct val="90000"/>
              </a:lnSpc>
            </a:pPr>
            <a:r>
              <a:rPr lang="en-US" sz="1600" b="1" dirty="0"/>
              <a:t>Standing, walking 7 hrs. of 8 hr. day</a:t>
            </a:r>
          </a:p>
          <a:p>
            <a:pPr marL="342900" lvl="1" indent="-342900">
              <a:lnSpc>
                <a:spcPct val="90000"/>
              </a:lnSpc>
            </a:pPr>
            <a:r>
              <a:rPr lang="en-US" sz="1600" b="1" dirty="0"/>
              <a:t>Frequently lift, carry 25 pounds with both hands</a:t>
            </a:r>
          </a:p>
          <a:p>
            <a:pPr lvl="1">
              <a:lnSpc>
                <a:spcPct val="90000"/>
              </a:lnSpc>
              <a:buFont typeface="Wingdings" panose="05000000000000000000" pitchFamily="2" charset="2"/>
              <a:buChar char="Ø"/>
            </a:pPr>
            <a:r>
              <a:rPr lang="en-US" sz="1600" dirty="0"/>
              <a:t>Occasionally lift 50+ pounds with assistance</a:t>
            </a:r>
          </a:p>
          <a:p>
            <a:pPr lvl="1">
              <a:lnSpc>
                <a:spcPct val="90000"/>
              </a:lnSpc>
              <a:buFont typeface="Wingdings" panose="05000000000000000000" pitchFamily="2" charset="2"/>
              <a:buChar char="Ø"/>
            </a:pPr>
            <a:r>
              <a:rPr lang="en-US" sz="1600" dirty="0"/>
              <a:t>Occasionally pushing and pulling up to 200 pounds with assistance</a:t>
            </a:r>
          </a:p>
          <a:p>
            <a:pPr lvl="1">
              <a:lnSpc>
                <a:spcPct val="90000"/>
              </a:lnSpc>
              <a:buFont typeface="Wingdings" panose="05000000000000000000" pitchFamily="2" charset="2"/>
              <a:buChar char="Ø"/>
            </a:pPr>
            <a:r>
              <a:rPr lang="en-US" sz="1600" b="1" dirty="0"/>
              <a:t>Requires corrected or normal visual acuity, hearing acuity, and sufficient olfactory function to ensure patient safety. </a:t>
            </a:r>
          </a:p>
          <a:p>
            <a:pPr lvl="1">
              <a:lnSpc>
                <a:spcPct val="90000"/>
              </a:lnSpc>
              <a:buFont typeface="Wingdings" panose="05000000000000000000" pitchFamily="2" charset="2"/>
              <a:buChar char="Ø"/>
            </a:pPr>
            <a:r>
              <a:rPr lang="en-US" sz="1600" b="1" dirty="0"/>
              <a:t>English speaking oral (explain and respond) and written communication </a:t>
            </a:r>
          </a:p>
          <a:p>
            <a:pPr>
              <a:lnSpc>
                <a:spcPct val="90000"/>
              </a:lnSpc>
            </a:pPr>
            <a:endParaRPr lang="en-US" sz="1100" dirty="0"/>
          </a:p>
        </p:txBody>
      </p:sp>
      <p:sp>
        <p:nvSpPr>
          <p:cNvPr id="9" name="Freeform 31">
            <a:extLst>
              <a:ext uri="{FF2B5EF4-FFF2-40B4-BE49-F238E27FC236}">
                <a16:creationId xmlns:a16="http://schemas.microsoft.com/office/drawing/2014/main" id="{95BADBDA-9DAF-42A2-B6BA-4CCD4DE20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867A9945-64B5-455C-B212-6753D013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3" y="0"/>
            <a:ext cx="304691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F2C1125A-97EE-4DA6-9BBE-5DAC18B26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97148"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6097403" y="2031896"/>
            <a:ext cx="2560507" cy="2794204"/>
          </a:xfrm>
          <a:prstGeom prst="rect">
            <a:avLst/>
          </a:prstGeom>
          <a:effectLst/>
        </p:spPr>
      </p:pic>
      <p:sp>
        <p:nvSpPr>
          <p:cNvPr id="15" name="Rectangle 14">
            <a:extLst>
              <a:ext uri="{FF2B5EF4-FFF2-40B4-BE49-F238E27FC236}">
                <a16:creationId xmlns:a16="http://schemas.microsoft.com/office/drawing/2014/main" id="{D7DDAC2C-DB93-4D9B-85BE-D9FD4F2DE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723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8EC4455B-AF93-4C87-8533-477169FD4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300" b="1"/>
              <a:t>Associate in Applied Science Degree(AAS)</a:t>
            </a:r>
            <a:endParaRPr lang="en-US" sz="3300"/>
          </a:p>
        </p:txBody>
      </p:sp>
      <p:sp>
        <p:nvSpPr>
          <p:cNvPr id="11" name="Rectangle 10">
            <a:extLst>
              <a:ext uri="{FF2B5EF4-FFF2-40B4-BE49-F238E27FC236}">
                <a16:creationId xmlns:a16="http://schemas.microsoft.com/office/drawing/2014/main" id="{DD8D9B64-B705-46A2-945D-38A3395C2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FF84D101-15AA-444C-814E-882E92040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490113" y="3119101"/>
            <a:ext cx="2560383" cy="2520377"/>
          </a:xfrm>
          <a:prstGeom prst="rect">
            <a:avLst/>
          </a:prstGeom>
          <a:effectLst/>
        </p:spPr>
      </p:pic>
      <p:sp>
        <p:nvSpPr>
          <p:cNvPr id="3" name="Content Placeholder 2"/>
          <p:cNvSpPr>
            <a:spLocks noGrp="1"/>
          </p:cNvSpPr>
          <p:nvPr>
            <p:ph idx="1"/>
          </p:nvPr>
        </p:nvSpPr>
        <p:spPr>
          <a:xfrm>
            <a:off x="3170583" y="2402308"/>
            <a:ext cx="5864087" cy="4324457"/>
          </a:xfrm>
        </p:spPr>
        <p:txBody>
          <a:bodyPr>
            <a:normAutofit fontScale="92500" lnSpcReduction="20000"/>
          </a:bodyPr>
          <a:lstStyle/>
          <a:p>
            <a:pPr>
              <a:lnSpc>
                <a:spcPct val="90000"/>
              </a:lnSpc>
            </a:pPr>
            <a:endParaRPr lang="en-US" sz="1300" dirty="0">
              <a:solidFill>
                <a:schemeClr val="bg1"/>
              </a:solidFill>
            </a:endParaRPr>
          </a:p>
          <a:p>
            <a:pPr>
              <a:lnSpc>
                <a:spcPct val="90000"/>
              </a:lnSpc>
              <a:buFont typeface="Wingdings" panose="05000000000000000000" pitchFamily="2" charset="2"/>
              <a:buChar char="Ø"/>
            </a:pPr>
            <a:r>
              <a:rPr lang="en-US" sz="2400" dirty="0">
                <a:solidFill>
                  <a:schemeClr val="bg1"/>
                </a:solidFill>
              </a:rPr>
              <a:t>5 semester program starts Fall semester, or Summer if RTE 101 Introduction to Radiology still needed.</a:t>
            </a:r>
          </a:p>
          <a:p>
            <a:pPr lvl="1">
              <a:lnSpc>
                <a:spcPct val="90000"/>
              </a:lnSpc>
              <a:buFont typeface="Wingdings" panose="05000000000000000000" pitchFamily="2" charset="2"/>
              <a:buChar char="Ø"/>
            </a:pPr>
            <a:r>
              <a:rPr lang="en-US" sz="2400" dirty="0">
                <a:solidFill>
                  <a:schemeClr val="bg1"/>
                </a:solidFill>
              </a:rPr>
              <a:t>RTE 101 is offered as a General Studies elective </a:t>
            </a:r>
          </a:p>
          <a:p>
            <a:pPr lvl="1">
              <a:lnSpc>
                <a:spcPct val="90000"/>
              </a:lnSpc>
              <a:buFont typeface="Wingdings" panose="05000000000000000000" pitchFamily="2" charset="2"/>
              <a:buChar char="Ø"/>
            </a:pPr>
            <a:r>
              <a:rPr lang="en-US" sz="2400" dirty="0">
                <a:solidFill>
                  <a:schemeClr val="bg1"/>
                </a:solidFill>
              </a:rPr>
              <a:t>Taking this course as a general education course </a:t>
            </a:r>
            <a:r>
              <a:rPr lang="en-US" sz="2400" b="1" dirty="0">
                <a:solidFill>
                  <a:schemeClr val="bg1"/>
                </a:solidFill>
              </a:rPr>
              <a:t>does not </a:t>
            </a:r>
            <a:r>
              <a:rPr lang="en-US" sz="2400" dirty="0">
                <a:solidFill>
                  <a:schemeClr val="bg1"/>
                </a:solidFill>
              </a:rPr>
              <a:t>translate into radiology program admission.  </a:t>
            </a:r>
          </a:p>
          <a:p>
            <a:pPr>
              <a:lnSpc>
                <a:spcPct val="90000"/>
              </a:lnSpc>
              <a:buFont typeface="Wingdings" panose="05000000000000000000" pitchFamily="2" charset="2"/>
              <a:buChar char="Ø"/>
            </a:pPr>
            <a:r>
              <a:rPr lang="en-US" sz="2400" dirty="0">
                <a:solidFill>
                  <a:schemeClr val="bg1"/>
                </a:solidFill>
              </a:rPr>
              <a:t> (22 months in length) </a:t>
            </a:r>
          </a:p>
          <a:p>
            <a:pPr>
              <a:lnSpc>
                <a:spcPct val="90000"/>
              </a:lnSpc>
              <a:buFont typeface="Wingdings" panose="05000000000000000000" pitchFamily="2" charset="2"/>
              <a:buChar char="Ø"/>
            </a:pPr>
            <a:r>
              <a:rPr lang="en-US" sz="2400" dirty="0">
                <a:solidFill>
                  <a:schemeClr val="bg1"/>
                </a:solidFill>
              </a:rPr>
              <a:t>Eligible to take the ARRT Certification Examination upon graduation</a:t>
            </a:r>
          </a:p>
          <a:p>
            <a:pPr marL="0" indent="0">
              <a:lnSpc>
                <a:spcPct val="90000"/>
              </a:lnSpc>
              <a:buNone/>
            </a:pPr>
            <a:endParaRPr lang="en-US" sz="2400" dirty="0">
              <a:solidFill>
                <a:schemeClr val="bg1"/>
              </a:solidFill>
            </a:endParaRPr>
          </a:p>
          <a:p>
            <a:pPr>
              <a:lnSpc>
                <a:spcPct val="90000"/>
              </a:lnSpc>
              <a:buFont typeface="Wingdings" panose="05000000000000000000" pitchFamily="2" charset="2"/>
              <a:buChar char="Ø"/>
            </a:pPr>
            <a:r>
              <a:rPr lang="en-US" sz="2400" dirty="0">
                <a:solidFill>
                  <a:schemeClr val="bg1"/>
                </a:solidFill>
              </a:rPr>
              <a:t>Internationally recognized</a:t>
            </a:r>
          </a:p>
          <a:p>
            <a:pPr marL="0" indent="0">
              <a:lnSpc>
                <a:spcPct val="90000"/>
              </a:lnSpc>
              <a:buNone/>
            </a:pPr>
            <a:endParaRPr lang="en-US" sz="1300" dirty="0">
              <a:solidFill>
                <a:schemeClr val="bg1"/>
              </a:solidFill>
            </a:endParaRPr>
          </a:p>
          <a:p>
            <a:pPr marL="0" indent="0">
              <a:lnSpc>
                <a:spcPct val="90000"/>
              </a:lnSpc>
              <a:buNone/>
            </a:pPr>
            <a:endParaRPr lang="en-US" sz="1300" dirty="0">
              <a:solidFill>
                <a:schemeClr val="bg1"/>
              </a:solidFill>
            </a:endParaRPr>
          </a:p>
        </p:txBody>
      </p:sp>
    </p:spTree>
    <p:extLst>
      <p:ext uri="{BB962C8B-B14F-4D97-AF65-F5344CB8AC3E}">
        <p14:creationId xmlns:p14="http://schemas.microsoft.com/office/powerpoint/2010/main" val="281098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8EC4455B-AF93-4C87-8533-477169FD4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300" b="1"/>
              <a:t>What is unique about CCD’s Radiography Program?</a:t>
            </a:r>
            <a:endParaRPr lang="en-US" sz="3300"/>
          </a:p>
        </p:txBody>
      </p:sp>
      <p:sp>
        <p:nvSpPr>
          <p:cNvPr id="11" name="Rectangle 10">
            <a:extLst>
              <a:ext uri="{FF2B5EF4-FFF2-40B4-BE49-F238E27FC236}">
                <a16:creationId xmlns:a16="http://schemas.microsoft.com/office/drawing/2014/main" id="{DD8D9B64-B705-46A2-945D-38A3395C2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FF84D101-15AA-444C-814E-882E92040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245057" y="3680609"/>
            <a:ext cx="2560383" cy="1437118"/>
          </a:xfrm>
          <a:prstGeom prst="rect">
            <a:avLst/>
          </a:prstGeom>
          <a:effectLst/>
        </p:spPr>
      </p:pic>
      <p:sp>
        <p:nvSpPr>
          <p:cNvPr id="3" name="Content Placeholder 2"/>
          <p:cNvSpPr>
            <a:spLocks noGrp="1"/>
          </p:cNvSpPr>
          <p:nvPr>
            <p:ph idx="1"/>
          </p:nvPr>
        </p:nvSpPr>
        <p:spPr>
          <a:xfrm>
            <a:off x="3050496" y="2286163"/>
            <a:ext cx="6053257" cy="4440602"/>
          </a:xfrm>
        </p:spPr>
        <p:txBody>
          <a:bodyPr>
            <a:normAutofit fontScale="92500" lnSpcReduction="20000"/>
          </a:bodyPr>
          <a:lstStyle/>
          <a:p>
            <a:pPr>
              <a:lnSpc>
                <a:spcPct val="90000"/>
              </a:lnSpc>
            </a:pPr>
            <a:endParaRPr lang="en-US" sz="1100" dirty="0">
              <a:solidFill>
                <a:schemeClr val="bg1"/>
              </a:solidFill>
            </a:endParaRPr>
          </a:p>
          <a:p>
            <a:pPr>
              <a:lnSpc>
                <a:spcPct val="90000"/>
              </a:lnSpc>
            </a:pPr>
            <a:r>
              <a:rPr lang="en-US" b="1" dirty="0">
                <a:solidFill>
                  <a:schemeClr val="bg1"/>
                </a:solidFill>
              </a:rPr>
              <a:t>Clinical Internships at Denver hospitals</a:t>
            </a:r>
          </a:p>
          <a:p>
            <a:pPr lvl="1">
              <a:lnSpc>
                <a:spcPct val="90000"/>
              </a:lnSpc>
            </a:pPr>
            <a:r>
              <a:rPr lang="en-US" sz="2000" b="1" dirty="0">
                <a:solidFill>
                  <a:schemeClr val="bg1"/>
                </a:solidFill>
              </a:rPr>
              <a:t>Dedicated CCD clinical instructors presence  </a:t>
            </a:r>
          </a:p>
          <a:p>
            <a:pPr>
              <a:lnSpc>
                <a:spcPct val="90000"/>
              </a:lnSpc>
            </a:pPr>
            <a:r>
              <a:rPr lang="en-US" b="1" dirty="0">
                <a:solidFill>
                  <a:schemeClr val="bg1"/>
                </a:solidFill>
              </a:rPr>
              <a:t>Multiple Laboratories:</a:t>
            </a:r>
          </a:p>
          <a:p>
            <a:pPr lvl="1">
              <a:lnSpc>
                <a:spcPct val="90000"/>
              </a:lnSpc>
              <a:buFont typeface="Wingdings" panose="05000000000000000000" pitchFamily="2" charset="2"/>
              <a:buChar char="Ø"/>
            </a:pPr>
            <a:r>
              <a:rPr lang="en-US" sz="2000" dirty="0">
                <a:solidFill>
                  <a:schemeClr val="bg1"/>
                </a:solidFill>
              </a:rPr>
              <a:t>2 working x-ray rooms</a:t>
            </a:r>
          </a:p>
          <a:p>
            <a:pPr lvl="1">
              <a:lnSpc>
                <a:spcPct val="90000"/>
              </a:lnSpc>
              <a:buFont typeface="Wingdings" panose="05000000000000000000" pitchFamily="2" charset="2"/>
              <a:buChar char="Ø"/>
            </a:pPr>
            <a:r>
              <a:rPr lang="en-US" sz="2000" dirty="0">
                <a:solidFill>
                  <a:schemeClr val="bg1"/>
                </a:solidFill>
              </a:rPr>
              <a:t>C-arm and portable equipment</a:t>
            </a:r>
          </a:p>
          <a:p>
            <a:pPr lvl="1">
              <a:lnSpc>
                <a:spcPct val="90000"/>
              </a:lnSpc>
              <a:buFont typeface="Wingdings" panose="05000000000000000000" pitchFamily="2" charset="2"/>
              <a:buChar char="Ø"/>
            </a:pPr>
            <a:r>
              <a:rPr lang="en-US" sz="2000" dirty="0">
                <a:solidFill>
                  <a:schemeClr val="bg1"/>
                </a:solidFill>
              </a:rPr>
              <a:t>Digital CR/DR, film/screen imaging</a:t>
            </a:r>
          </a:p>
          <a:p>
            <a:pPr lvl="1">
              <a:lnSpc>
                <a:spcPct val="90000"/>
              </a:lnSpc>
              <a:buFont typeface="Wingdings" panose="05000000000000000000" pitchFamily="2" charset="2"/>
              <a:buChar char="Ø"/>
            </a:pPr>
            <a:r>
              <a:rPr lang="en-US" sz="2000" dirty="0">
                <a:solidFill>
                  <a:schemeClr val="bg1"/>
                </a:solidFill>
              </a:rPr>
              <a:t>Skills lab</a:t>
            </a:r>
          </a:p>
          <a:p>
            <a:pPr lvl="1">
              <a:lnSpc>
                <a:spcPct val="90000"/>
              </a:lnSpc>
              <a:buFont typeface="Wingdings" panose="05000000000000000000" pitchFamily="2" charset="2"/>
              <a:buChar char="Ø"/>
            </a:pPr>
            <a:r>
              <a:rPr lang="en-US" sz="2000" dirty="0">
                <a:solidFill>
                  <a:schemeClr val="bg1"/>
                </a:solidFill>
              </a:rPr>
              <a:t>Computer lab; computer classroom</a:t>
            </a:r>
          </a:p>
          <a:p>
            <a:pPr lvl="1">
              <a:lnSpc>
                <a:spcPct val="90000"/>
              </a:lnSpc>
              <a:buFont typeface="Wingdings" panose="05000000000000000000" pitchFamily="2" charset="2"/>
              <a:buChar char="Ø"/>
            </a:pPr>
            <a:r>
              <a:rPr lang="en-US" sz="2000" dirty="0">
                <a:solidFill>
                  <a:schemeClr val="bg1"/>
                </a:solidFill>
              </a:rPr>
              <a:t>Anthropomorphic phantom (full size, infant, and pediatric)</a:t>
            </a:r>
          </a:p>
          <a:p>
            <a:pPr lvl="1">
              <a:lnSpc>
                <a:spcPct val="90000"/>
              </a:lnSpc>
              <a:buFont typeface="Wingdings" panose="05000000000000000000" pitchFamily="2" charset="2"/>
              <a:buChar char="Ø"/>
            </a:pPr>
            <a:r>
              <a:rPr lang="en-US" sz="2000" i="1" dirty="0" err="1">
                <a:solidFill>
                  <a:schemeClr val="bg1"/>
                </a:solidFill>
              </a:rPr>
              <a:t>Anatomage</a:t>
            </a:r>
            <a:r>
              <a:rPr lang="en-US" sz="2000" dirty="0">
                <a:solidFill>
                  <a:schemeClr val="bg1"/>
                </a:solidFill>
              </a:rPr>
              <a:t> virtual dissection table </a:t>
            </a:r>
          </a:p>
          <a:p>
            <a:pPr>
              <a:lnSpc>
                <a:spcPct val="90000"/>
              </a:lnSpc>
            </a:pPr>
            <a:r>
              <a:rPr lang="en-US" b="1" u="sng" dirty="0">
                <a:solidFill>
                  <a:schemeClr val="bg1"/>
                </a:solidFill>
              </a:rPr>
              <a:t>Longest running Radiologic Technology program in Colorado</a:t>
            </a:r>
          </a:p>
          <a:p>
            <a:pPr marL="0" indent="0">
              <a:lnSpc>
                <a:spcPct val="90000"/>
              </a:lnSpc>
              <a:buNone/>
            </a:pPr>
            <a:endParaRPr lang="en-US" sz="1100" b="1" u="sng" dirty="0">
              <a:solidFill>
                <a:schemeClr val="bg1"/>
              </a:solidFill>
            </a:endParaRPr>
          </a:p>
          <a:p>
            <a:pPr lvl="1">
              <a:lnSpc>
                <a:spcPct val="90000"/>
              </a:lnSpc>
              <a:buFont typeface="Wingdings" panose="05000000000000000000" pitchFamily="2" charset="2"/>
              <a:buChar char="Ø"/>
            </a:pPr>
            <a:endParaRPr lang="en-US" sz="1100" dirty="0">
              <a:solidFill>
                <a:schemeClr val="bg1"/>
              </a:solidFill>
            </a:endParaRPr>
          </a:p>
          <a:p>
            <a:pPr>
              <a:lnSpc>
                <a:spcPct val="90000"/>
              </a:lnSpc>
              <a:buFont typeface="Wingdings" panose="05000000000000000000" pitchFamily="2" charset="2"/>
              <a:buChar char="Ø"/>
            </a:pPr>
            <a:endParaRPr lang="en-US" sz="1100" b="1" dirty="0">
              <a:solidFill>
                <a:schemeClr val="bg1"/>
              </a:solidFill>
            </a:endParaRPr>
          </a:p>
          <a:p>
            <a:pPr>
              <a:lnSpc>
                <a:spcPct val="90000"/>
              </a:lnSpc>
            </a:pPr>
            <a:endParaRPr lang="en-US" sz="1100" dirty="0">
              <a:solidFill>
                <a:schemeClr val="bg1"/>
              </a:solidFill>
            </a:endParaRPr>
          </a:p>
        </p:txBody>
      </p:sp>
    </p:spTree>
    <p:extLst>
      <p:ext uri="{BB962C8B-B14F-4D97-AF65-F5344CB8AC3E}">
        <p14:creationId xmlns:p14="http://schemas.microsoft.com/office/powerpoint/2010/main" val="56268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02503"/>
          </a:xfrm>
        </p:spPr>
        <p:txBody>
          <a:bodyPr/>
          <a:lstStyle/>
          <a:p>
            <a:r>
              <a:rPr lang="en-US" b="1"/>
              <a:t>Prerequisite Coursework:</a:t>
            </a:r>
            <a:endParaRPr lang="en-US" b="1" dirty="0"/>
          </a:p>
        </p:txBody>
      </p:sp>
      <p:graphicFrame>
        <p:nvGraphicFramePr>
          <p:cNvPr id="22" name="Content Placeholder 2">
            <a:extLst>
              <a:ext uri="{FF2B5EF4-FFF2-40B4-BE49-F238E27FC236}">
                <a16:creationId xmlns:a16="http://schemas.microsoft.com/office/drawing/2014/main" id="{4A54C649-3CC9-4820-BA5B-C110BF84EAC3}"/>
              </a:ext>
            </a:extLst>
          </p:cNvPr>
          <p:cNvGraphicFramePr>
            <a:graphicFrameLocks noGrp="1"/>
          </p:cNvGraphicFramePr>
          <p:nvPr>
            <p:ph idx="1"/>
          </p:nvPr>
        </p:nvGraphicFramePr>
        <p:xfrm>
          <a:off x="174567" y="1255221"/>
          <a:ext cx="8359834" cy="552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13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A134705-A970-8448-AD81-FCFC79DFC037}"/>
              </a:ext>
            </a:extLst>
          </p:cNvPr>
          <p:cNvSpPr>
            <a:spLocks noGrp="1"/>
          </p:cNvSpPr>
          <p:nvPr>
            <p:ph type="title"/>
          </p:nvPr>
        </p:nvSpPr>
        <p:spPr>
          <a:xfrm>
            <a:off x="827484" y="452718"/>
            <a:ext cx="6710641" cy="1400530"/>
          </a:xfrm>
        </p:spPr>
        <p:txBody>
          <a:bodyPr anchor="ctr">
            <a:normAutofit/>
          </a:bodyPr>
          <a:lstStyle/>
          <a:p>
            <a:r>
              <a:rPr lang="en-US">
                <a:solidFill>
                  <a:srgbClr val="FFFFFF"/>
                </a:solidFill>
              </a:rPr>
              <a:t>Additional Courses </a:t>
            </a:r>
            <a:br>
              <a:rPr lang="en-US">
                <a:solidFill>
                  <a:srgbClr val="FFFFFF"/>
                </a:solidFill>
              </a:rPr>
            </a:br>
            <a:r>
              <a:rPr lang="en-US">
                <a:solidFill>
                  <a:srgbClr val="FFFFFF"/>
                </a:solidFill>
              </a:rPr>
              <a:t>highly recommended</a:t>
            </a:r>
          </a:p>
        </p:txBody>
      </p:sp>
      <p:sp>
        <p:nvSpPr>
          <p:cNvPr id="3" name="Content Placeholder 2">
            <a:extLst>
              <a:ext uri="{FF2B5EF4-FFF2-40B4-BE49-F238E27FC236}">
                <a16:creationId xmlns:a16="http://schemas.microsoft.com/office/drawing/2014/main" id="{843FB030-C74E-6E40-9C4C-D2D38CFB2DC0}"/>
              </a:ext>
            </a:extLst>
          </p:cNvPr>
          <p:cNvSpPr>
            <a:spLocks noGrp="1"/>
          </p:cNvSpPr>
          <p:nvPr>
            <p:ph idx="1"/>
          </p:nvPr>
        </p:nvSpPr>
        <p:spPr>
          <a:xfrm>
            <a:off x="427383" y="2305966"/>
            <a:ext cx="8478077" cy="4393008"/>
          </a:xfrm>
        </p:spPr>
        <p:txBody>
          <a:bodyPr>
            <a:normAutofit/>
          </a:bodyPr>
          <a:lstStyle/>
          <a:p>
            <a:pPr>
              <a:lnSpc>
                <a:spcPct val="90000"/>
              </a:lnSpc>
              <a:buFont typeface="Wingdings" panose="05000000000000000000" pitchFamily="2" charset="2"/>
              <a:buChar char="q"/>
            </a:pPr>
            <a:r>
              <a:rPr lang="en-US" dirty="0"/>
              <a:t>PHY 105 (Physics) or higher (</a:t>
            </a:r>
            <a:r>
              <a:rPr lang="en-US" i="1" dirty="0"/>
              <a:t>transferable course) </a:t>
            </a:r>
          </a:p>
          <a:p>
            <a:pPr>
              <a:lnSpc>
                <a:spcPct val="90000"/>
              </a:lnSpc>
              <a:buFont typeface="Wingdings" panose="05000000000000000000" pitchFamily="2" charset="2"/>
              <a:buChar char="q"/>
            </a:pPr>
            <a:r>
              <a:rPr lang="en-US" i="1" dirty="0"/>
              <a:t>Removed as a prerequisite for 2020 cohort</a:t>
            </a:r>
          </a:p>
          <a:p>
            <a:pPr>
              <a:lnSpc>
                <a:spcPct val="90000"/>
              </a:lnSpc>
              <a:buFont typeface="Wingdings" panose="05000000000000000000" pitchFamily="2" charset="2"/>
              <a:buChar char="q"/>
            </a:pPr>
            <a:r>
              <a:rPr lang="en-US" i="1" dirty="0"/>
              <a:t>After all scores entered, then “bonus points added for applicants who get a ”B” or higher</a:t>
            </a:r>
          </a:p>
          <a:p>
            <a:pPr marL="0" indent="0">
              <a:lnSpc>
                <a:spcPct val="90000"/>
              </a:lnSpc>
              <a:buNone/>
            </a:pPr>
            <a:endParaRPr lang="en-US" i="1" dirty="0"/>
          </a:p>
          <a:p>
            <a:pPr>
              <a:lnSpc>
                <a:spcPct val="90000"/>
              </a:lnSpc>
              <a:buFont typeface="Wingdings" panose="05000000000000000000" pitchFamily="2" charset="2"/>
              <a:buChar char="q"/>
            </a:pPr>
            <a:r>
              <a:rPr lang="en-US" i="1" dirty="0"/>
              <a:t>RTE 101 “Introduction to Radiology” is available as an </a:t>
            </a:r>
            <a:r>
              <a:rPr lang="en-US" i="1" u="sng" dirty="0"/>
              <a:t>elective</a:t>
            </a:r>
            <a:r>
              <a:rPr lang="en-US" i="1" dirty="0"/>
              <a:t> each semester</a:t>
            </a:r>
          </a:p>
          <a:p>
            <a:pPr>
              <a:lnSpc>
                <a:spcPct val="90000"/>
              </a:lnSpc>
              <a:buFont typeface="Wingdings" panose="05000000000000000000" pitchFamily="2" charset="2"/>
              <a:buChar char="q"/>
            </a:pPr>
            <a:r>
              <a:rPr lang="en-US" i="1" dirty="0"/>
              <a:t>If course taken at CCD  at time of application, an additional 5 points are awarded. Must pass with a ”B” or higher. </a:t>
            </a:r>
          </a:p>
          <a:p>
            <a:pPr>
              <a:lnSpc>
                <a:spcPct val="90000"/>
              </a:lnSpc>
              <a:buFont typeface="Wingdings" panose="05000000000000000000" pitchFamily="2" charset="2"/>
              <a:buChar char="q"/>
            </a:pPr>
            <a:r>
              <a:rPr lang="en-US" i="1" dirty="0"/>
              <a:t>RTE 101 is a core program course and must be completed the summer  before the fall program start. </a:t>
            </a:r>
            <a:endParaRPr lang="en-US" dirty="0"/>
          </a:p>
          <a:p>
            <a:pPr>
              <a:lnSpc>
                <a:spcPct val="90000"/>
              </a:lnSpc>
            </a:pPr>
            <a:endParaRPr lang="en-US" sz="1600" dirty="0"/>
          </a:p>
        </p:txBody>
      </p:sp>
    </p:spTree>
    <p:extLst>
      <p:ext uri="{BB962C8B-B14F-4D97-AF65-F5344CB8AC3E}">
        <p14:creationId xmlns:p14="http://schemas.microsoft.com/office/powerpoint/2010/main" val="159170913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sz="3600" b="1">
                <a:solidFill>
                  <a:srgbClr val="FFFFFF"/>
                </a:solidFill>
              </a:rPr>
              <a:t>Transcripts</a:t>
            </a:r>
            <a:endParaRPr lang="en-US" sz="3600">
              <a:solidFill>
                <a:srgbClr val="FFFFFF"/>
              </a:solidFill>
            </a:endParaRPr>
          </a:p>
        </p:txBody>
      </p:sp>
      <p:sp>
        <p:nvSpPr>
          <p:cNvPr id="3" name="Content Placeholder 2"/>
          <p:cNvSpPr>
            <a:spLocks noGrp="1"/>
          </p:cNvSpPr>
          <p:nvPr>
            <p:ph idx="1"/>
          </p:nvPr>
        </p:nvSpPr>
        <p:spPr>
          <a:xfrm>
            <a:off x="3903081" y="347870"/>
            <a:ext cx="4439628" cy="5768871"/>
          </a:xfrm>
        </p:spPr>
        <p:txBody>
          <a:bodyPr>
            <a:normAutofit/>
          </a:bodyPr>
          <a:lstStyle/>
          <a:p>
            <a:pPr>
              <a:lnSpc>
                <a:spcPct val="90000"/>
              </a:lnSpc>
            </a:pPr>
            <a:endParaRPr lang="en-US" dirty="0"/>
          </a:p>
          <a:p>
            <a:pPr>
              <a:lnSpc>
                <a:spcPct val="90000"/>
              </a:lnSpc>
            </a:pPr>
            <a:r>
              <a:rPr lang="en-US" sz="2400" dirty="0"/>
              <a:t>Submit </a:t>
            </a:r>
            <a:r>
              <a:rPr lang="en-US" sz="2400" b="1" dirty="0"/>
              <a:t>official</a:t>
            </a:r>
            <a:r>
              <a:rPr lang="en-US" sz="2400" dirty="0"/>
              <a:t>  transcripts to CCD Admissions Department as soon as possible </a:t>
            </a:r>
          </a:p>
          <a:p>
            <a:pPr>
              <a:lnSpc>
                <a:spcPct val="90000"/>
              </a:lnSpc>
            </a:pPr>
            <a:r>
              <a:rPr lang="en-US" sz="2400" dirty="0"/>
              <a:t>CCD Admissions department: (303) 556-2420</a:t>
            </a:r>
          </a:p>
          <a:p>
            <a:pPr>
              <a:lnSpc>
                <a:spcPct val="90000"/>
              </a:lnSpc>
            </a:pPr>
            <a:r>
              <a:rPr lang="en-US" sz="2400" dirty="0"/>
              <a:t>International Transcripts:</a:t>
            </a:r>
          </a:p>
          <a:p>
            <a:pPr marL="0" indent="0">
              <a:lnSpc>
                <a:spcPct val="90000"/>
              </a:lnSpc>
              <a:buNone/>
            </a:pPr>
            <a:r>
              <a:rPr lang="en-US" sz="2400" dirty="0"/>
              <a:t>	U.S. equivalency from World Education Services, see website 	at </a:t>
            </a:r>
            <a:r>
              <a:rPr lang="en-US" sz="2400" u="sng" dirty="0" err="1"/>
              <a:t>www.wes.org</a:t>
            </a:r>
            <a:endParaRPr lang="en-US" sz="2400" u="sng" dirty="0"/>
          </a:p>
          <a:p>
            <a:pPr>
              <a:lnSpc>
                <a:spcPct val="90000"/>
              </a:lnSpc>
            </a:pPr>
            <a:r>
              <a:rPr lang="en-US" sz="2400" b="1" dirty="0"/>
              <a:t>CCD will not translate international transcripts</a:t>
            </a:r>
          </a:p>
          <a:p>
            <a:pPr lvl="1">
              <a:lnSpc>
                <a:spcPct val="90000"/>
              </a:lnSpc>
            </a:pPr>
            <a:r>
              <a:rPr lang="en-US" sz="2400" dirty="0" err="1"/>
              <a:t>NACES.org</a:t>
            </a:r>
            <a:endParaRPr lang="en-US" sz="2400" dirty="0"/>
          </a:p>
          <a:p>
            <a:pPr marL="0" indent="0">
              <a:lnSpc>
                <a:spcPct val="90000"/>
              </a:lnSpc>
              <a:buNone/>
            </a:pPr>
            <a:endParaRPr lang="en-US" dirty="0"/>
          </a:p>
        </p:txBody>
      </p:sp>
    </p:spTree>
    <p:extLst>
      <p:ext uri="{BB962C8B-B14F-4D97-AF65-F5344CB8AC3E}">
        <p14:creationId xmlns:p14="http://schemas.microsoft.com/office/powerpoint/2010/main" val="368465367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sz="3300" dirty="0">
                <a:solidFill>
                  <a:srgbClr val="FFFFFF"/>
                </a:solidFill>
              </a:rPr>
              <a:t>Job Shadow experience</a:t>
            </a:r>
            <a:br>
              <a:rPr lang="en-US" sz="3300" dirty="0">
                <a:solidFill>
                  <a:srgbClr val="FFFFFF"/>
                </a:solidFill>
              </a:rPr>
            </a:br>
            <a:br>
              <a:rPr lang="en-US" sz="3300" dirty="0">
                <a:solidFill>
                  <a:srgbClr val="FFFFFF"/>
                </a:solidFill>
              </a:rPr>
            </a:br>
            <a:endParaRPr lang="en-US" sz="3300" dirty="0">
              <a:solidFill>
                <a:srgbClr val="FFFFFF"/>
              </a:solidFill>
            </a:endParaRPr>
          </a:p>
        </p:txBody>
      </p:sp>
      <p:sp>
        <p:nvSpPr>
          <p:cNvPr id="3" name="Content Placeholder 2"/>
          <p:cNvSpPr>
            <a:spLocks noGrp="1"/>
          </p:cNvSpPr>
          <p:nvPr>
            <p:ph idx="1"/>
          </p:nvPr>
        </p:nvSpPr>
        <p:spPr>
          <a:xfrm>
            <a:off x="3454674" y="0"/>
            <a:ext cx="5689325" cy="7036904"/>
          </a:xfrm>
        </p:spPr>
        <p:txBody>
          <a:bodyPr>
            <a:noAutofit/>
          </a:bodyPr>
          <a:lstStyle/>
          <a:p>
            <a:pPr>
              <a:lnSpc>
                <a:spcPct val="90000"/>
              </a:lnSpc>
            </a:pPr>
            <a:r>
              <a:rPr lang="en-US" dirty="0"/>
              <a:t>12 hours of documented job shadow experience is required</a:t>
            </a:r>
          </a:p>
          <a:p>
            <a:pPr>
              <a:lnSpc>
                <a:spcPct val="90000"/>
              </a:lnSpc>
            </a:pPr>
            <a:r>
              <a:rPr lang="en-US" dirty="0"/>
              <a:t>How to obtain this:</a:t>
            </a:r>
          </a:p>
          <a:p>
            <a:pPr lvl="1">
              <a:lnSpc>
                <a:spcPct val="90000"/>
              </a:lnSpc>
            </a:pPr>
            <a:r>
              <a:rPr lang="en-US" sz="2000" dirty="0"/>
              <a:t>Contact the Human Resource departments of hospitals in your area </a:t>
            </a:r>
            <a:r>
              <a:rPr lang="en-US" sz="2000" b="1" dirty="0"/>
              <a:t>or the volunteer office</a:t>
            </a:r>
          </a:p>
          <a:p>
            <a:pPr lvl="1">
              <a:lnSpc>
                <a:spcPct val="90000"/>
              </a:lnSpc>
            </a:pPr>
            <a:r>
              <a:rPr lang="en-US" sz="2000" dirty="0"/>
              <a:t>Explain that you are interested in job shadow experience in Diagnostic Imaging to see if becoming a radiologic technologist would be a satisfying future career. </a:t>
            </a:r>
          </a:p>
          <a:p>
            <a:pPr lvl="1">
              <a:lnSpc>
                <a:spcPct val="90000"/>
              </a:lnSpc>
            </a:pPr>
            <a:r>
              <a:rPr lang="en-US" sz="2000" dirty="0"/>
              <a:t>Schedule time, be on time, observe and ask questions of the technologists </a:t>
            </a:r>
          </a:p>
          <a:p>
            <a:pPr lvl="1">
              <a:lnSpc>
                <a:spcPct val="90000"/>
              </a:lnSpc>
            </a:pPr>
            <a:r>
              <a:rPr lang="en-US" sz="2000" dirty="0"/>
              <a:t>Have job shadow experience form signed </a:t>
            </a:r>
          </a:p>
          <a:p>
            <a:pPr lvl="1">
              <a:lnSpc>
                <a:spcPct val="90000"/>
              </a:lnSpc>
            </a:pPr>
            <a:r>
              <a:rPr lang="en-US" sz="2000" dirty="0"/>
              <a:t>Include signed letter in the application packet</a:t>
            </a:r>
          </a:p>
          <a:p>
            <a:pPr lvl="1">
              <a:lnSpc>
                <a:spcPct val="90000"/>
              </a:lnSpc>
            </a:pPr>
            <a:r>
              <a:rPr lang="en-US" sz="2000" b="1" dirty="0"/>
              <a:t>Make copies for your records</a:t>
            </a:r>
          </a:p>
          <a:p>
            <a:pPr marL="457207" lvl="1" indent="0">
              <a:lnSpc>
                <a:spcPct val="90000"/>
              </a:lnSpc>
              <a:buNone/>
            </a:pPr>
            <a:r>
              <a:rPr lang="en-US" sz="2000" b="1" dirty="0"/>
              <a:t>** Please check website for change due 	to Covid-19</a:t>
            </a:r>
          </a:p>
        </p:txBody>
      </p:sp>
    </p:spTree>
    <p:extLst>
      <p:ext uri="{BB962C8B-B14F-4D97-AF65-F5344CB8AC3E}">
        <p14:creationId xmlns:p14="http://schemas.microsoft.com/office/powerpoint/2010/main" val="402459768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AA4767-94D8-6843-9E5C-A5EFDADCBA4A}"/>
              </a:ext>
            </a:extLst>
          </p:cNvPr>
          <p:cNvSpPr/>
          <p:nvPr/>
        </p:nvSpPr>
        <p:spPr>
          <a:xfrm>
            <a:off x="109330" y="218661"/>
            <a:ext cx="8786192" cy="6370975"/>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The Radiologic Technology Program at the Community College of Denver (CCD) believes that a job shadow experience provides the best opportunity for initial preparation to become a radiologic technologist.  A job shadowing experience exposes the potential applicant to the work of an x-ray technologist, especially when it occurs within a hospital setting.  In this experience, you are surrounded by the sights, sounds, smells, and energy of a hospital environment. </a:t>
            </a:r>
          </a:p>
          <a:p>
            <a:r>
              <a:rPr lang="en-US" dirty="0"/>
              <a:t>The experience allows you to shadow a technologist as they perform their daily job tasks.  Primarily this includes watching a technologist use various types of imaging equipment to acquire diagnostic images of patients.  This allows you to feel the rhythm of the work within an imaging department and witness the interactions between technologist and patient, as well as the teamwork between co-workers, physicians, and other departmental staff members </a:t>
            </a:r>
          </a:p>
          <a:p>
            <a:r>
              <a:rPr lang="en-US" dirty="0"/>
              <a:t>Due to the current pandemic circumstance and the difficulty presented with gaining shadowing experience, another option may be pursued. In lieu of the job shadow experience for fall 2021 applicants, the admissions committee of the Radiologic Technology program at CCD would like you to view several YouTube videos of x-ray technologists performing their work and talking about their job.  This cannot possibly replace the experience of a job-shadow, but the videos demonstrate some of the day-to-day tasks and responsibilities of the technologist and includes interviews with technologists. </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31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675" y="0"/>
            <a:ext cx="6906411" cy="1032734"/>
          </a:xfrm>
        </p:spPr>
        <p:txBody>
          <a:bodyPr>
            <a:normAutofit fontScale="90000"/>
          </a:bodyPr>
          <a:lstStyle/>
          <a:p>
            <a:pPr algn="ctr"/>
            <a:r>
              <a:rPr lang="en-US" b="1" dirty="0"/>
              <a:t>CCD Radiologic Technology </a:t>
            </a:r>
            <a:r>
              <a:rPr lang="en-US" sz="2800" b="1" dirty="0"/>
              <a:t>Faculty and Staff</a:t>
            </a:r>
            <a:endParaRPr lang="en-US" sz="2800" dirty="0"/>
          </a:p>
        </p:txBody>
      </p:sp>
      <p:sp>
        <p:nvSpPr>
          <p:cNvPr id="3" name="Content Placeholder 2"/>
          <p:cNvSpPr>
            <a:spLocks noGrp="1"/>
          </p:cNvSpPr>
          <p:nvPr>
            <p:ph idx="1"/>
          </p:nvPr>
        </p:nvSpPr>
        <p:spPr>
          <a:xfrm>
            <a:off x="0" y="1032734"/>
            <a:ext cx="8885816" cy="5541802"/>
          </a:xfrm>
        </p:spPr>
        <p:txBody>
          <a:bodyPr>
            <a:normAutofit fontScale="25000" lnSpcReduction="20000"/>
          </a:bodyPr>
          <a:lstStyle/>
          <a:p>
            <a:pPr marL="0" indent="0">
              <a:buNone/>
            </a:pPr>
            <a:endParaRPr lang="en-US" sz="5600" dirty="0"/>
          </a:p>
          <a:p>
            <a:pPr>
              <a:buFont typeface="Wingdings" panose="05000000000000000000" pitchFamily="2" charset="2"/>
              <a:buChar char="v"/>
            </a:pPr>
            <a:r>
              <a:rPr lang="en-US" sz="5600" dirty="0"/>
              <a:t> </a:t>
            </a:r>
            <a:r>
              <a:rPr lang="en-US" sz="5600" b="1" dirty="0">
                <a:latin typeface="Verdana" panose="020B0604030504040204" pitchFamily="34" charset="0"/>
                <a:ea typeface="Verdana" panose="020B0604030504040204" pitchFamily="34" charset="0"/>
                <a:cs typeface="Verdana" panose="020B0604030504040204" pitchFamily="34" charset="0"/>
              </a:rPr>
              <a:t>Lorraine Yost </a:t>
            </a:r>
            <a:r>
              <a:rPr lang="en-US" sz="5600" b="1" dirty="0" err="1">
                <a:latin typeface="Verdana" panose="020B0604030504040204" pitchFamily="34" charset="0"/>
                <a:ea typeface="Verdana" panose="020B0604030504040204" pitchFamily="34" charset="0"/>
                <a:cs typeface="Verdana" panose="020B0604030504040204" pitchFamily="34" charset="0"/>
              </a:rPr>
              <a:t>MEd.</a:t>
            </a:r>
            <a:r>
              <a:rPr lang="en-US" sz="5600" b="1" dirty="0">
                <a:latin typeface="Verdana" panose="020B0604030504040204" pitchFamily="34" charset="0"/>
                <a:ea typeface="Verdana" panose="020B0604030504040204" pitchFamily="34" charset="0"/>
                <a:cs typeface="Verdana" panose="020B0604030504040204" pitchFamily="34" charset="0"/>
              </a:rPr>
              <a:t>, R.T.(R) (M) (ARRT)</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Director, Radiologic Sciences Programs 	</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a:t>
            </a:r>
            <a:r>
              <a:rPr lang="en-US" sz="5600" b="1" dirty="0">
                <a:latin typeface="Verdana" panose="020B0604030504040204" pitchFamily="34" charset="0"/>
                <a:ea typeface="Verdana" panose="020B0604030504040204" pitchFamily="34" charset="0"/>
                <a:cs typeface="Verdana" panose="020B0604030504040204" pitchFamily="34" charset="0"/>
                <a:hlinkClick r:id="rId2"/>
              </a:rPr>
              <a:t>lorraine.yost@ccd.edu</a:t>
            </a:r>
            <a:r>
              <a:rPr lang="en-US" sz="5600" b="1"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303.365.8372</a:t>
            </a:r>
          </a:p>
          <a:p>
            <a:pPr marL="0" indent="0">
              <a:buNone/>
            </a:pPr>
            <a:endParaRPr lang="en-US" sz="5600" b="1"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5600" b="1" dirty="0">
                <a:latin typeface="Verdana" panose="020B0604030504040204" pitchFamily="34" charset="0"/>
                <a:ea typeface="Verdana" panose="020B0604030504040204" pitchFamily="34" charset="0"/>
                <a:cs typeface="Verdana" panose="020B0604030504040204" pitchFamily="34" charset="0"/>
              </a:rPr>
              <a:t> 		 Johanna Morrison MSRT.,B.A., R.T. (R) (ARRT)</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FT Faculty, Clinical Coordinator</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a:t>
            </a:r>
            <a:r>
              <a:rPr lang="en-US" sz="5600" b="1" dirty="0">
                <a:latin typeface="Verdana" panose="020B0604030504040204" pitchFamily="34" charset="0"/>
                <a:ea typeface="Verdana" panose="020B0604030504040204" pitchFamily="34" charset="0"/>
                <a:cs typeface="Verdana" panose="020B0604030504040204" pitchFamily="34" charset="0"/>
                <a:hlinkClick r:id="rId3"/>
              </a:rPr>
              <a:t>johanna.Morrison@ccd.edu</a:t>
            </a:r>
            <a:endParaRPr lang="en-US" sz="5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303.365.8375</a:t>
            </a:r>
          </a:p>
          <a:p>
            <a:pPr marL="0" indent="0">
              <a:buNone/>
            </a:pPr>
            <a:endParaRPr lang="en-US" sz="5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Teri Huggins B.A., R.T. (R) (CT) (ARRT)</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FT Faculty, Computed Tomography Program Coordinator</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a:t>
            </a:r>
            <a:r>
              <a:rPr lang="en-US" sz="5600" b="1" dirty="0">
                <a:latin typeface="Verdana" panose="020B0604030504040204" pitchFamily="34" charset="0"/>
                <a:ea typeface="Verdana" panose="020B0604030504040204" pitchFamily="34" charset="0"/>
                <a:cs typeface="Verdana" panose="020B0604030504040204" pitchFamily="34" charset="0"/>
                <a:hlinkClick r:id="rId4"/>
              </a:rPr>
              <a:t>teri.huggins@ccd.edu</a:t>
            </a:r>
            <a:endParaRPr lang="en-US" sz="5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303-365-8341</a:t>
            </a:r>
          </a:p>
          <a:p>
            <a:pPr marL="0" indent="0">
              <a:buNone/>
            </a:pPr>
            <a:endParaRPr lang="en-US" sz="5600" b="1" dirty="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r>
              <a:rPr lang="en-US" sz="5600" b="1" dirty="0">
                <a:latin typeface="Verdana" panose="020B0604030504040204" pitchFamily="34" charset="0"/>
                <a:ea typeface="Verdana" panose="020B0604030504040204" pitchFamily="34" charset="0"/>
                <a:cs typeface="Verdana" panose="020B0604030504040204" pitchFamily="34" charset="0"/>
              </a:rPr>
              <a:t>  	Daniela Higgins Health Science Program Advisor</a:t>
            </a: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a:t>
            </a:r>
            <a:r>
              <a:rPr lang="en-US" sz="5600" b="1" dirty="0">
                <a:latin typeface="Verdana" panose="020B0604030504040204" pitchFamily="34" charset="0"/>
                <a:ea typeface="Verdana" panose="020B0604030504040204" pitchFamily="34" charset="0"/>
                <a:cs typeface="Verdana" panose="020B0604030504040204" pitchFamily="34" charset="0"/>
                <a:hlinkClick r:id="rId5"/>
              </a:rPr>
              <a:t>daniela.Higgins@ccd.edu</a:t>
            </a:r>
            <a:endParaRPr lang="en-US" sz="5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5600" b="1" dirty="0">
                <a:latin typeface="Verdana" panose="020B0604030504040204" pitchFamily="34" charset="0"/>
                <a:ea typeface="Verdana" panose="020B0604030504040204" pitchFamily="34" charset="0"/>
                <a:cs typeface="Verdana" panose="020B0604030504040204" pitchFamily="34" charset="0"/>
              </a:rPr>
              <a:t>		to schedule an appointment call 303-365-8300</a:t>
            </a:r>
          </a:p>
          <a:p>
            <a:pPr marL="0" indent="0">
              <a:buNone/>
            </a:pPr>
            <a:r>
              <a:rPr lang="en-US" sz="5600" dirty="0"/>
              <a:t>		</a:t>
            </a:r>
          </a:p>
          <a:p>
            <a:pPr>
              <a:buFont typeface="Wingdings" panose="05000000000000000000" pitchFamily="2" charset="2"/>
              <a:buChar char="v"/>
            </a:pPr>
            <a:endParaRPr lang="en-US" dirty="0"/>
          </a:p>
          <a:p>
            <a:endParaRPr lang="en-US" dirty="0"/>
          </a:p>
          <a:p>
            <a:endParaRPr lang="en-US" dirty="0"/>
          </a:p>
          <a:p>
            <a:endParaRPr lang="en-US" dirty="0"/>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72782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FE870B4-9666-4843-990C-DEA1E21E5C95}"/>
              </a:ext>
            </a:extLst>
          </p:cNvPr>
          <p:cNvSpPr>
            <a:spLocks noGrp="1"/>
          </p:cNvSpPr>
          <p:nvPr>
            <p:ph type="title"/>
          </p:nvPr>
        </p:nvSpPr>
        <p:spPr>
          <a:xfrm>
            <a:off x="489857" y="1645920"/>
            <a:ext cx="2642159" cy="4470821"/>
          </a:xfrm>
        </p:spPr>
        <p:txBody>
          <a:bodyPr>
            <a:normAutofit/>
          </a:bodyPr>
          <a:lstStyle/>
          <a:p>
            <a:pPr algn="r">
              <a:lnSpc>
                <a:spcPct val="90000"/>
              </a:lnSpc>
            </a:pPr>
            <a:r>
              <a:rPr lang="en-US" sz="3600">
                <a:solidFill>
                  <a:srgbClr val="FFFFFF"/>
                </a:solidFill>
              </a:rPr>
              <a:t>Job shadow substitute for fall 2021 applicants</a:t>
            </a:r>
          </a:p>
        </p:txBody>
      </p:sp>
      <p:sp>
        <p:nvSpPr>
          <p:cNvPr id="3" name="Content Placeholder 2">
            <a:extLst>
              <a:ext uri="{FF2B5EF4-FFF2-40B4-BE49-F238E27FC236}">
                <a16:creationId xmlns:a16="http://schemas.microsoft.com/office/drawing/2014/main" id="{9B37817C-9B55-BB4F-8D0E-A7E9147B35DE}"/>
              </a:ext>
            </a:extLst>
          </p:cNvPr>
          <p:cNvSpPr>
            <a:spLocks noGrp="1"/>
          </p:cNvSpPr>
          <p:nvPr>
            <p:ph idx="1"/>
          </p:nvPr>
        </p:nvSpPr>
        <p:spPr>
          <a:xfrm>
            <a:off x="3743184" y="1142999"/>
            <a:ext cx="5102642" cy="5391185"/>
          </a:xfrm>
        </p:spPr>
        <p:txBody>
          <a:bodyPr>
            <a:normAutofit/>
          </a:bodyPr>
          <a:lstStyle/>
          <a:p>
            <a:pPr>
              <a:lnSpc>
                <a:spcPct val="90000"/>
              </a:lnSpc>
            </a:pPr>
            <a:r>
              <a:rPr lang="en-US" sz="1900" dirty="0"/>
              <a:t>There are 6 required YouTube videos to watch.</a:t>
            </a:r>
          </a:p>
          <a:p>
            <a:pPr>
              <a:lnSpc>
                <a:spcPct val="90000"/>
              </a:lnSpc>
            </a:pPr>
            <a:r>
              <a:rPr lang="en-US" sz="1900" dirty="0"/>
              <a:t>Answer the two essay questions. </a:t>
            </a:r>
          </a:p>
          <a:p>
            <a:pPr>
              <a:lnSpc>
                <a:spcPct val="90000"/>
              </a:lnSpc>
            </a:pPr>
            <a:r>
              <a:rPr lang="en-US" sz="1900" dirty="0"/>
              <a:t>The 10 points for this activity will substitute for the 12 hours of job shadowing experience.</a:t>
            </a:r>
          </a:p>
          <a:p>
            <a:pPr>
              <a:lnSpc>
                <a:spcPct val="90000"/>
              </a:lnSpc>
            </a:pPr>
            <a:r>
              <a:rPr lang="en-US" sz="1900" dirty="0"/>
              <a:t>Students with less than 12 hours should send in the documented hours, and watch the required videos, and answer the two essay questions. </a:t>
            </a:r>
          </a:p>
          <a:p>
            <a:pPr>
              <a:lnSpc>
                <a:spcPct val="90000"/>
              </a:lnSpc>
            </a:pPr>
            <a:r>
              <a:rPr lang="en-US" sz="1900" dirty="0"/>
              <a:t>(The website update for this will occur prior to the end of October.)</a:t>
            </a:r>
          </a:p>
          <a:p>
            <a:pPr>
              <a:lnSpc>
                <a:spcPct val="90000"/>
              </a:lnSpc>
            </a:pPr>
            <a:endParaRPr lang="en-US" sz="1900" dirty="0"/>
          </a:p>
        </p:txBody>
      </p:sp>
    </p:spTree>
    <p:extLst>
      <p:ext uri="{BB962C8B-B14F-4D97-AF65-F5344CB8AC3E}">
        <p14:creationId xmlns:p14="http://schemas.microsoft.com/office/powerpoint/2010/main" val="423671369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7A2178A-5AD1-A94F-85CC-65263C91AB92}"/>
              </a:ext>
            </a:extLst>
          </p:cNvPr>
          <p:cNvSpPr>
            <a:spLocks noGrp="1"/>
          </p:cNvSpPr>
          <p:nvPr>
            <p:ph type="title"/>
          </p:nvPr>
        </p:nvSpPr>
        <p:spPr>
          <a:xfrm>
            <a:off x="604646" y="804672"/>
            <a:ext cx="2641019" cy="5248656"/>
          </a:xfrm>
        </p:spPr>
        <p:txBody>
          <a:bodyPr anchor="ctr">
            <a:normAutofit/>
          </a:bodyPr>
          <a:lstStyle/>
          <a:p>
            <a:pPr algn="ctr">
              <a:lnSpc>
                <a:spcPct val="90000"/>
              </a:lnSpc>
            </a:pPr>
            <a:r>
              <a:rPr lang="en-US" sz="3600" dirty="0"/>
              <a:t>Job Shadow Video Links</a:t>
            </a:r>
            <a:br>
              <a:rPr lang="en-US" sz="3600" dirty="0"/>
            </a:br>
            <a:br>
              <a:rPr lang="en-US" sz="3600" dirty="0"/>
            </a:br>
            <a:r>
              <a:rPr lang="en-US" sz="2400" dirty="0"/>
              <a:t>( right click on link, THEN open the HYPERLINK option)</a:t>
            </a:r>
          </a:p>
        </p:txBody>
      </p:sp>
      <p:sp>
        <p:nvSpPr>
          <p:cNvPr id="3" name="Content Placeholder 2">
            <a:extLst>
              <a:ext uri="{FF2B5EF4-FFF2-40B4-BE49-F238E27FC236}">
                <a16:creationId xmlns:a16="http://schemas.microsoft.com/office/drawing/2014/main" id="{481B8234-898A-9842-B515-038115277F14}"/>
              </a:ext>
            </a:extLst>
          </p:cNvPr>
          <p:cNvSpPr>
            <a:spLocks noGrp="1"/>
          </p:cNvSpPr>
          <p:nvPr>
            <p:ph idx="1"/>
          </p:nvPr>
        </p:nvSpPr>
        <p:spPr>
          <a:xfrm>
            <a:off x="3731895" y="804671"/>
            <a:ext cx="4799948" cy="5248657"/>
          </a:xfrm>
        </p:spPr>
        <p:txBody>
          <a:bodyPr anchor="ctr">
            <a:normAutofit/>
          </a:bodyPr>
          <a:lstStyle/>
          <a:p>
            <a:pPr>
              <a:lnSpc>
                <a:spcPct val="90000"/>
              </a:lnSpc>
            </a:pPr>
            <a:r>
              <a:rPr lang="en-US" sz="1100"/>
              <a:t> </a:t>
            </a:r>
          </a:p>
          <a:p>
            <a:pPr>
              <a:lnSpc>
                <a:spcPct val="90000"/>
              </a:lnSpc>
            </a:pPr>
            <a:r>
              <a:rPr lang="en-US" sz="1100"/>
              <a:t>Profile of Radiologic Technologist:      </a:t>
            </a:r>
            <a:r>
              <a:rPr lang="en-US" sz="1100" u="sng">
                <a:hlinkClick r:id="rId4"/>
              </a:rPr>
              <a:t>https://youtu.be/TvIg5pl4njM        </a:t>
            </a:r>
            <a:endParaRPr lang="en-US" sz="1100"/>
          </a:p>
          <a:p>
            <a:pPr>
              <a:lnSpc>
                <a:spcPct val="90000"/>
              </a:lnSpc>
            </a:pPr>
            <a:r>
              <a:rPr lang="en-US" sz="1100"/>
              <a:t>(6.5 minutes)</a:t>
            </a:r>
          </a:p>
          <a:p>
            <a:pPr>
              <a:lnSpc>
                <a:spcPct val="90000"/>
              </a:lnSpc>
            </a:pPr>
            <a:r>
              <a:rPr lang="en-US" sz="1100"/>
              <a:t> </a:t>
            </a:r>
          </a:p>
          <a:p>
            <a:pPr>
              <a:lnSpc>
                <a:spcPct val="90000"/>
              </a:lnSpc>
            </a:pPr>
            <a:r>
              <a:rPr lang="en-US" sz="1100"/>
              <a:t>Becoming a Radiologic  Technologist:  </a:t>
            </a:r>
            <a:r>
              <a:rPr lang="en-US" sz="1100" u="sng">
                <a:hlinkClick r:id="rId5"/>
              </a:rPr>
              <a:t>https://youtu.be/oBsFm9ljgQs</a:t>
            </a:r>
            <a:r>
              <a:rPr lang="en-US" sz="1100"/>
              <a:t> </a:t>
            </a:r>
          </a:p>
          <a:p>
            <a:pPr>
              <a:lnSpc>
                <a:spcPct val="90000"/>
              </a:lnSpc>
            </a:pPr>
            <a:r>
              <a:rPr lang="en-US" sz="1100"/>
              <a:t>	(32 minutes)</a:t>
            </a:r>
          </a:p>
          <a:p>
            <a:pPr>
              <a:lnSpc>
                <a:spcPct val="90000"/>
              </a:lnSpc>
            </a:pPr>
            <a:r>
              <a:rPr lang="en-US" sz="1100"/>
              <a:t> </a:t>
            </a:r>
          </a:p>
          <a:p>
            <a:pPr>
              <a:lnSpc>
                <a:spcPct val="90000"/>
              </a:lnSpc>
            </a:pPr>
            <a:r>
              <a:rPr lang="en-US" sz="1100"/>
              <a:t>My Job as a Radiologic Technologist:  </a:t>
            </a:r>
            <a:r>
              <a:rPr lang="en-US" sz="1100" u="sng">
                <a:hlinkClick r:id="rId6"/>
              </a:rPr>
              <a:t>https://youtu.be/gGkgYrwq-KA</a:t>
            </a:r>
            <a:r>
              <a:rPr lang="en-US" sz="1100"/>
              <a:t>          </a:t>
            </a:r>
          </a:p>
          <a:p>
            <a:pPr>
              <a:lnSpc>
                <a:spcPct val="90000"/>
              </a:lnSpc>
            </a:pPr>
            <a:r>
              <a:rPr lang="en-US" sz="1100"/>
              <a:t>	(1.5 minutes)</a:t>
            </a:r>
          </a:p>
          <a:p>
            <a:pPr>
              <a:lnSpc>
                <a:spcPct val="90000"/>
              </a:lnSpc>
            </a:pPr>
            <a:r>
              <a:rPr lang="en-US" sz="1100"/>
              <a:t> </a:t>
            </a:r>
          </a:p>
          <a:p>
            <a:pPr>
              <a:lnSpc>
                <a:spcPct val="90000"/>
              </a:lnSpc>
            </a:pPr>
            <a:r>
              <a:rPr lang="en-US" sz="1100"/>
              <a:t>The “Skinny” on the Job – Radiologic Technologist:  </a:t>
            </a:r>
            <a:r>
              <a:rPr lang="en-US" sz="1100" u="sng">
                <a:hlinkClick r:id="rId7"/>
              </a:rPr>
              <a:t>https://youtu.be/IyAc3dPKf1Q</a:t>
            </a:r>
            <a:r>
              <a:rPr lang="en-US" sz="1100"/>
              <a:t>   </a:t>
            </a:r>
          </a:p>
          <a:p>
            <a:pPr>
              <a:lnSpc>
                <a:spcPct val="90000"/>
              </a:lnSpc>
            </a:pPr>
            <a:r>
              <a:rPr lang="en-US" sz="1100"/>
              <a:t>	(5 minutes)</a:t>
            </a:r>
          </a:p>
          <a:p>
            <a:pPr>
              <a:lnSpc>
                <a:spcPct val="90000"/>
              </a:lnSpc>
            </a:pPr>
            <a:r>
              <a:rPr lang="en-US" sz="1100"/>
              <a:t> </a:t>
            </a:r>
          </a:p>
          <a:p>
            <a:pPr>
              <a:lnSpc>
                <a:spcPct val="90000"/>
              </a:lnSpc>
            </a:pPr>
            <a:r>
              <a:rPr lang="en-US" sz="1100"/>
              <a:t>X-ray Technology.  What You Need to Know:  </a:t>
            </a:r>
            <a:r>
              <a:rPr lang="en-US" sz="1100" u="sng">
                <a:hlinkClick r:id="rId8"/>
              </a:rPr>
              <a:t>https://youtu.be/VJmu_TrRGRY</a:t>
            </a:r>
            <a:r>
              <a:rPr lang="en-US" sz="1100"/>
              <a:t>      </a:t>
            </a:r>
          </a:p>
          <a:p>
            <a:pPr>
              <a:lnSpc>
                <a:spcPct val="90000"/>
              </a:lnSpc>
            </a:pPr>
            <a:r>
              <a:rPr lang="en-US" sz="1100"/>
              <a:t>	(5 minutes)</a:t>
            </a:r>
          </a:p>
          <a:p>
            <a:pPr>
              <a:lnSpc>
                <a:spcPct val="90000"/>
              </a:lnSpc>
            </a:pPr>
            <a:endParaRPr lang="en-US" sz="1100"/>
          </a:p>
        </p:txBody>
      </p:sp>
    </p:spTree>
    <p:extLst>
      <p:ext uri="{BB962C8B-B14F-4D97-AF65-F5344CB8AC3E}">
        <p14:creationId xmlns:p14="http://schemas.microsoft.com/office/powerpoint/2010/main" val="418813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6193" y="293110"/>
            <a:ext cx="6998208" cy="1430826"/>
          </a:xfrm>
          <a:prstGeom prst="rect">
            <a:avLst/>
          </a:prstGeom>
        </p:spPr>
      </p:pic>
      <p:sp>
        <p:nvSpPr>
          <p:cNvPr id="3" name="Content Placeholder 2"/>
          <p:cNvSpPr>
            <a:spLocks noGrp="1"/>
          </p:cNvSpPr>
          <p:nvPr>
            <p:ph idx="1"/>
          </p:nvPr>
        </p:nvSpPr>
        <p:spPr>
          <a:xfrm>
            <a:off x="0" y="1848679"/>
            <a:ext cx="9144000" cy="4868006"/>
          </a:xfrm>
        </p:spPr>
        <p:txBody>
          <a:bodyPr>
            <a:normAutofit fontScale="92500"/>
          </a:bodyPr>
          <a:lstStyle/>
          <a:p>
            <a:endParaRPr lang="en-US" dirty="0"/>
          </a:p>
          <a:p>
            <a:pPr>
              <a:buFont typeface="+mj-lt"/>
              <a:buAutoNum type="arabicPeriod"/>
            </a:pPr>
            <a:r>
              <a:rPr lang="en-US" sz="2600" b="1" dirty="0"/>
              <a:t>Complete all prerequisite coursework, may be in progress the semester the application is submitted **</a:t>
            </a:r>
          </a:p>
          <a:p>
            <a:pPr marL="457200" lvl="1" indent="0">
              <a:buNone/>
            </a:pPr>
            <a:r>
              <a:rPr lang="en-US" sz="2600" b="1" dirty="0"/>
              <a:t> **submit student schedule, mid-term grade for course in progress, and final grades at the end of the semester (unofficial transcript) to RTE program. Transfer final official transcript to CCD registration department when course is completed, if course taken at a college other than CCD.</a:t>
            </a:r>
          </a:p>
          <a:p>
            <a:pPr>
              <a:buFont typeface="+mj-lt"/>
              <a:buAutoNum type="arabicPeriod"/>
            </a:pPr>
            <a:r>
              <a:rPr lang="en-US" sz="2600" b="1" dirty="0"/>
              <a:t>Submit complete admissions packet:</a:t>
            </a:r>
          </a:p>
          <a:p>
            <a:pPr marL="457200" lvl="1" indent="0">
              <a:buNone/>
            </a:pPr>
            <a:r>
              <a:rPr lang="en-US" sz="2600" b="1" dirty="0"/>
              <a:t> </a:t>
            </a:r>
            <a:r>
              <a:rPr lang="en-US" sz="2600" b="1" i="1" dirty="0"/>
              <a:t>December 1 to February 15 </a:t>
            </a:r>
            <a:endParaRPr lang="en-US" sz="2600" b="1" dirty="0"/>
          </a:p>
          <a:p>
            <a:pPr>
              <a:buFont typeface="+mj-lt"/>
              <a:buAutoNum type="arabicPeriod"/>
            </a:pPr>
            <a:r>
              <a:rPr lang="en-US" sz="2600" b="1" dirty="0"/>
              <a:t>Packet </a:t>
            </a:r>
            <a:r>
              <a:rPr lang="en-US" sz="2600" b="1" u="sng" dirty="0"/>
              <a:t>must be complete</a:t>
            </a:r>
            <a:r>
              <a:rPr lang="en-US" sz="2600" b="1" dirty="0"/>
              <a:t>, or it will not be considered</a:t>
            </a:r>
            <a:r>
              <a:rPr lang="en-US" dirty="0"/>
              <a:t>.</a:t>
            </a:r>
          </a:p>
          <a:p>
            <a:pPr marL="0" indent="0">
              <a:buNone/>
            </a:pPr>
            <a:endParaRPr lang="en-US" dirty="0"/>
          </a:p>
        </p:txBody>
      </p:sp>
    </p:spTree>
    <p:extLst>
      <p:ext uri="{BB962C8B-B14F-4D97-AF65-F5344CB8AC3E}">
        <p14:creationId xmlns:p14="http://schemas.microsoft.com/office/powerpoint/2010/main" val="1690356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291"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0918"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Content Placeholder 2"/>
          <p:cNvSpPr>
            <a:spLocks noGrp="1"/>
          </p:cNvSpPr>
          <p:nvPr>
            <p:ph idx="1"/>
          </p:nvPr>
        </p:nvSpPr>
        <p:spPr>
          <a:xfrm>
            <a:off x="715617" y="1143000"/>
            <a:ext cx="4525301" cy="5645426"/>
          </a:xfrm>
        </p:spPr>
        <p:txBody>
          <a:bodyPr>
            <a:normAutofit fontScale="92500" lnSpcReduction="20000"/>
          </a:bodyPr>
          <a:lstStyle/>
          <a:p>
            <a:pPr marL="0" indent="0">
              <a:lnSpc>
                <a:spcPct val="90000"/>
              </a:lnSpc>
              <a:buNone/>
            </a:pPr>
            <a:r>
              <a:rPr lang="en-US" dirty="0"/>
              <a:t>1. 	Packets evaluated for 	completeness, GPA, </a:t>
            </a:r>
            <a:r>
              <a:rPr lang="en-US" dirty="0" err="1"/>
              <a:t>etc</a:t>
            </a:r>
            <a:r>
              <a:rPr lang="en-US" dirty="0"/>
              <a:t>…</a:t>
            </a:r>
          </a:p>
          <a:p>
            <a:pPr marL="0" indent="0">
              <a:lnSpc>
                <a:spcPct val="90000"/>
              </a:lnSpc>
              <a:buNone/>
            </a:pPr>
            <a:r>
              <a:rPr lang="en-US" dirty="0"/>
              <a:t>2. 	Scores added to matrix</a:t>
            </a:r>
          </a:p>
          <a:p>
            <a:pPr marL="0" indent="0">
              <a:lnSpc>
                <a:spcPct val="90000"/>
              </a:lnSpc>
              <a:buNone/>
            </a:pPr>
            <a:r>
              <a:rPr lang="en-US" dirty="0"/>
              <a:t>3. 	Top scoring candidates (approx. 	36) 	invited </a:t>
            </a:r>
            <a:r>
              <a:rPr lang="en-US" b="1" dirty="0"/>
              <a:t>via email </a:t>
            </a:r>
            <a:r>
              <a:rPr lang="en-US" dirty="0"/>
              <a:t>three 	person panel format for interview</a:t>
            </a:r>
          </a:p>
          <a:p>
            <a:pPr marL="0" indent="0">
              <a:lnSpc>
                <a:spcPct val="90000"/>
              </a:lnSpc>
              <a:buNone/>
            </a:pPr>
            <a:r>
              <a:rPr lang="en-US" dirty="0"/>
              <a:t>4. 	Interviews conducted in April 	multiple dates and times 	 	</a:t>
            </a:r>
            <a:r>
              <a:rPr lang="en-US" b="1" dirty="0"/>
              <a:t>No exceptions or alternate 	dates. </a:t>
            </a:r>
          </a:p>
          <a:p>
            <a:pPr marL="0" indent="0">
              <a:lnSpc>
                <a:spcPct val="90000"/>
              </a:lnSpc>
              <a:buNone/>
            </a:pPr>
            <a:r>
              <a:rPr lang="en-US" b="1" dirty="0"/>
              <a:t>5. 	When you receive the email you 	will reply all or call 303-365-8300 	to schedule. </a:t>
            </a:r>
          </a:p>
          <a:p>
            <a:pPr marL="0" indent="0">
              <a:lnSpc>
                <a:spcPct val="90000"/>
              </a:lnSpc>
              <a:buNone/>
            </a:pPr>
            <a:r>
              <a:rPr lang="en-US" dirty="0"/>
              <a:t>6. 	Information from application 	packet and interview is 	compiled and scored on a 	matrix. </a:t>
            </a:r>
          </a:p>
          <a:p>
            <a:pPr marL="0" indent="0">
              <a:lnSpc>
                <a:spcPct val="90000"/>
              </a:lnSpc>
              <a:buNone/>
            </a:pPr>
            <a:r>
              <a:rPr lang="en-US" b="1" dirty="0"/>
              <a:t>7. 	The CCD faculty reserve the final 	decision on admittance 	regardless of GPA or previous 	healthcare experience due to 	clinical site relationship and 	program cohesiveness. </a:t>
            </a:r>
          </a:p>
          <a:p>
            <a:pPr marL="0" indent="0">
              <a:lnSpc>
                <a:spcPct val="90000"/>
              </a:lnSpc>
              <a:buNone/>
            </a:pPr>
            <a:endParaRPr lang="en-US" sz="1300" dirty="0"/>
          </a:p>
        </p:txBody>
      </p:sp>
      <p:sp>
        <p:nvSpPr>
          <p:cNvPr id="19"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00816"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1983" y="1645920"/>
            <a:ext cx="2642159" cy="4470821"/>
          </a:xfrm>
        </p:spPr>
        <p:txBody>
          <a:bodyPr>
            <a:normAutofit/>
          </a:bodyPr>
          <a:lstStyle/>
          <a:p>
            <a:r>
              <a:rPr lang="en-US" b="1">
                <a:solidFill>
                  <a:srgbClr val="FFFFFF"/>
                </a:solidFill>
              </a:rPr>
              <a:t>What next! Timeline on handout</a:t>
            </a:r>
          </a:p>
        </p:txBody>
      </p:sp>
    </p:spTree>
    <p:extLst>
      <p:ext uri="{BB962C8B-B14F-4D97-AF65-F5344CB8AC3E}">
        <p14:creationId xmlns:p14="http://schemas.microsoft.com/office/powerpoint/2010/main" val="372287762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sz="3300" b="1">
                <a:solidFill>
                  <a:srgbClr val="FFFFFF"/>
                </a:solidFill>
              </a:rPr>
              <a:t>Application Process, continued</a:t>
            </a:r>
            <a:endParaRPr lang="en-US" sz="3300">
              <a:solidFill>
                <a:srgbClr val="FFFFFF"/>
              </a:solidFill>
            </a:endParaRPr>
          </a:p>
        </p:txBody>
      </p:sp>
      <p:sp>
        <p:nvSpPr>
          <p:cNvPr id="3" name="Content Placeholder 2"/>
          <p:cNvSpPr>
            <a:spLocks noGrp="1"/>
          </p:cNvSpPr>
          <p:nvPr>
            <p:ph idx="1"/>
          </p:nvPr>
        </p:nvSpPr>
        <p:spPr>
          <a:xfrm>
            <a:off x="3743184" y="1013792"/>
            <a:ext cx="4476477" cy="5555974"/>
          </a:xfrm>
        </p:spPr>
        <p:txBody>
          <a:bodyPr>
            <a:normAutofit fontScale="85000" lnSpcReduction="20000"/>
          </a:bodyPr>
          <a:lstStyle/>
          <a:p>
            <a:pPr>
              <a:lnSpc>
                <a:spcPct val="90000"/>
              </a:lnSpc>
            </a:pPr>
            <a:endParaRPr lang="en-US" dirty="0"/>
          </a:p>
          <a:p>
            <a:pPr marL="0" indent="0">
              <a:lnSpc>
                <a:spcPct val="90000"/>
              </a:lnSpc>
              <a:buNone/>
            </a:pPr>
            <a:r>
              <a:rPr lang="en-US" dirty="0"/>
              <a:t>1.	Top scoring candidates 	(approximately 25) will be invited to 	enter program. The next 5 highest-	scoring candidates will be placed 	on an  alternate list.</a:t>
            </a:r>
          </a:p>
          <a:p>
            <a:pPr marL="0" indent="0">
              <a:lnSpc>
                <a:spcPct val="90000"/>
              </a:lnSpc>
              <a:buNone/>
            </a:pPr>
            <a:r>
              <a:rPr lang="en-US" dirty="0"/>
              <a:t>2.	If RTE 101 is already completed, 	program start will be in August, 	otherwise summer enrollment in RTE 	101.</a:t>
            </a:r>
          </a:p>
          <a:p>
            <a:pPr marL="0" indent="0">
              <a:lnSpc>
                <a:spcPct val="90000"/>
              </a:lnSpc>
              <a:buNone/>
            </a:pPr>
            <a:r>
              <a:rPr lang="en-US" dirty="0"/>
              <a:t>3.	Notification of acceptance will 	occur late spring semester </a:t>
            </a:r>
            <a:r>
              <a:rPr lang="en-US" b="1" dirty="0"/>
              <a:t>and is 	provisional </a:t>
            </a:r>
            <a:r>
              <a:rPr lang="en-US" dirty="0"/>
              <a:t>to final grades and 	background check and drug 	screen, as well as passing the 	summer RTE 101 course (if needed).</a:t>
            </a:r>
          </a:p>
          <a:p>
            <a:pPr marL="0" indent="0">
              <a:lnSpc>
                <a:spcPct val="90000"/>
              </a:lnSpc>
              <a:buNone/>
            </a:pPr>
            <a:r>
              <a:rPr lang="en-US" dirty="0"/>
              <a:t>4.	Students may apply and interview a 	maximum of 3 times.</a:t>
            </a:r>
          </a:p>
          <a:p>
            <a:pPr marL="0" indent="0">
              <a:lnSpc>
                <a:spcPct val="90000"/>
              </a:lnSpc>
              <a:buNone/>
            </a:pPr>
            <a:r>
              <a:rPr lang="en-US" dirty="0"/>
              <a:t>5. 	If requested, the radiography 	program staff will provide 	recommendations to help 	candidates improve their chances 	for success the next year, if not 	invited into the program.</a:t>
            </a:r>
          </a:p>
          <a:p>
            <a:pPr marL="0" indent="0">
              <a:lnSpc>
                <a:spcPct val="90000"/>
              </a:lnSpc>
              <a:buNone/>
            </a:pPr>
            <a:endParaRPr lang="en-US" sz="1300" dirty="0"/>
          </a:p>
        </p:txBody>
      </p:sp>
    </p:spTree>
    <p:extLst>
      <p:ext uri="{BB962C8B-B14F-4D97-AF65-F5344CB8AC3E}">
        <p14:creationId xmlns:p14="http://schemas.microsoft.com/office/powerpoint/2010/main" val="375087780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291"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0918"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Content Placeholder 2"/>
          <p:cNvSpPr>
            <a:spLocks noGrp="1"/>
          </p:cNvSpPr>
          <p:nvPr>
            <p:ph idx="1"/>
          </p:nvPr>
        </p:nvSpPr>
        <p:spPr>
          <a:xfrm>
            <a:off x="801291" y="1222514"/>
            <a:ext cx="4439627" cy="4894228"/>
          </a:xfrm>
        </p:spPr>
        <p:txBody>
          <a:bodyPr>
            <a:normAutofit/>
          </a:bodyPr>
          <a:lstStyle/>
          <a:p>
            <a:pPr marL="0" indent="0">
              <a:lnSpc>
                <a:spcPct val="90000"/>
              </a:lnSpc>
              <a:buNone/>
            </a:pPr>
            <a:endParaRPr lang="en-US" sz="1700" dirty="0"/>
          </a:p>
          <a:p>
            <a:pPr>
              <a:lnSpc>
                <a:spcPct val="90000"/>
              </a:lnSpc>
            </a:pPr>
            <a:r>
              <a:rPr lang="en-US" sz="1700" b="1" dirty="0"/>
              <a:t>MUST BE COMPLETE!</a:t>
            </a:r>
          </a:p>
          <a:p>
            <a:pPr>
              <a:lnSpc>
                <a:spcPct val="90000"/>
              </a:lnSpc>
            </a:pPr>
            <a:r>
              <a:rPr lang="en-US" sz="1700" dirty="0"/>
              <a:t>Documents available at </a:t>
            </a:r>
            <a:r>
              <a:rPr lang="en-US" sz="1700" b="1" u="sng" dirty="0" err="1"/>
              <a:t>www.ccd.edu</a:t>
            </a:r>
            <a:r>
              <a:rPr lang="en-US" sz="1700" b="1" u="sng" dirty="0"/>
              <a:t>/radiography</a:t>
            </a:r>
            <a:endParaRPr lang="en-US" sz="1700" u="sng" dirty="0"/>
          </a:p>
          <a:p>
            <a:pPr>
              <a:lnSpc>
                <a:spcPct val="90000"/>
              </a:lnSpc>
            </a:pPr>
            <a:r>
              <a:rPr lang="en-US" sz="1700" dirty="0"/>
              <a:t>Send </a:t>
            </a:r>
            <a:r>
              <a:rPr lang="en-US" sz="1700" b="1" dirty="0"/>
              <a:t>OFFICIAL transcripts </a:t>
            </a:r>
            <a:r>
              <a:rPr lang="en-US" sz="1700" dirty="0"/>
              <a:t>to CCD admissions dept. </a:t>
            </a:r>
            <a:r>
              <a:rPr lang="en-US" sz="1700" b="1" dirty="0"/>
              <a:t>if</a:t>
            </a:r>
            <a:r>
              <a:rPr lang="en-US" sz="1700" dirty="0"/>
              <a:t> transferring credits for prerequisite requirements</a:t>
            </a:r>
          </a:p>
          <a:p>
            <a:pPr>
              <a:lnSpc>
                <a:spcPct val="90000"/>
              </a:lnSpc>
            </a:pPr>
            <a:r>
              <a:rPr lang="en-US" sz="1700" dirty="0"/>
              <a:t>If prerequisites have been completed at CCD, no transfer request is necessary.</a:t>
            </a:r>
          </a:p>
          <a:p>
            <a:pPr>
              <a:lnSpc>
                <a:spcPct val="90000"/>
              </a:lnSpc>
            </a:pPr>
            <a:r>
              <a:rPr lang="en-US" sz="1700" dirty="0"/>
              <a:t>Verification of becoming a student at CCD</a:t>
            </a:r>
          </a:p>
          <a:p>
            <a:pPr marL="0" indent="0">
              <a:lnSpc>
                <a:spcPct val="90000"/>
              </a:lnSpc>
              <a:buNone/>
            </a:pPr>
            <a:r>
              <a:rPr lang="en-US" sz="1700" dirty="0"/>
              <a:t>	</a:t>
            </a:r>
            <a:r>
              <a:rPr lang="en-US" sz="1700" i="1" dirty="0"/>
              <a:t>include</a:t>
            </a:r>
            <a:r>
              <a:rPr lang="en-US" sz="1700" dirty="0"/>
              <a:t> the any </a:t>
            </a:r>
            <a:r>
              <a:rPr lang="en-US" sz="1700" b="1" i="1" dirty="0"/>
              <a:t>email that was sent 	when you become a student 		unless </a:t>
            </a:r>
            <a:r>
              <a:rPr lang="en-US" sz="1700" b="1" i="1" dirty="0" err="1"/>
              <a:t>prereq</a:t>
            </a:r>
            <a:r>
              <a:rPr lang="en-US" sz="1700" b="1" i="1" dirty="0"/>
              <a:t> courses taken at  	CCD. </a:t>
            </a:r>
          </a:p>
          <a:p>
            <a:pPr marL="0" indent="0">
              <a:lnSpc>
                <a:spcPct val="90000"/>
              </a:lnSpc>
              <a:buNone/>
            </a:pPr>
            <a:endParaRPr lang="en-US" sz="1700" dirty="0"/>
          </a:p>
        </p:txBody>
      </p:sp>
      <p:sp>
        <p:nvSpPr>
          <p:cNvPr id="14"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00816"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1983" y="1645920"/>
            <a:ext cx="2642159" cy="4470821"/>
          </a:xfrm>
        </p:spPr>
        <p:txBody>
          <a:bodyPr>
            <a:normAutofit/>
          </a:bodyPr>
          <a:lstStyle/>
          <a:p>
            <a:r>
              <a:rPr lang="en-US" sz="3900" b="1">
                <a:solidFill>
                  <a:srgbClr val="FFFFFF"/>
                </a:solidFill>
              </a:rPr>
              <a:t>Admission Packet</a:t>
            </a:r>
            <a:endParaRPr lang="en-US" sz="3900">
              <a:solidFill>
                <a:srgbClr val="FFFFFF"/>
              </a:solidFill>
            </a:endParaRPr>
          </a:p>
        </p:txBody>
      </p:sp>
    </p:spTree>
    <p:extLst>
      <p:ext uri="{BB962C8B-B14F-4D97-AF65-F5344CB8AC3E}">
        <p14:creationId xmlns:p14="http://schemas.microsoft.com/office/powerpoint/2010/main" val="177213689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2600" b="1"/>
              <a:t>Resume, cover letter, unofficial transcripts, structured reference letters</a:t>
            </a:r>
            <a:endParaRPr lang="en-US" sz="2600"/>
          </a:p>
        </p:txBody>
      </p:sp>
      <p:sp>
        <p:nvSpPr>
          <p:cNvPr id="12" name="Rectangle 11">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240108" y="2637146"/>
            <a:ext cx="4212621" cy="3920808"/>
          </a:xfrm>
        </p:spPr>
        <p:txBody>
          <a:bodyPr>
            <a:normAutofit fontScale="77500" lnSpcReduction="20000"/>
          </a:bodyPr>
          <a:lstStyle/>
          <a:p>
            <a:pPr>
              <a:lnSpc>
                <a:spcPct val="90000"/>
              </a:lnSpc>
            </a:pPr>
            <a:endParaRPr lang="en-US" dirty="0">
              <a:solidFill>
                <a:schemeClr val="bg1"/>
              </a:solidFill>
            </a:endParaRPr>
          </a:p>
          <a:p>
            <a:pPr>
              <a:lnSpc>
                <a:spcPct val="90000"/>
              </a:lnSpc>
            </a:pPr>
            <a:r>
              <a:rPr lang="en-US" dirty="0">
                <a:solidFill>
                  <a:schemeClr val="bg1"/>
                </a:solidFill>
              </a:rPr>
              <a:t>Resume and cover letter</a:t>
            </a:r>
          </a:p>
          <a:p>
            <a:pPr lvl="1">
              <a:lnSpc>
                <a:spcPct val="90000"/>
              </a:lnSpc>
            </a:pPr>
            <a:r>
              <a:rPr lang="en-US" dirty="0">
                <a:solidFill>
                  <a:schemeClr val="bg1"/>
                </a:solidFill>
              </a:rPr>
              <a:t> (include date of info and advising 	session)</a:t>
            </a:r>
          </a:p>
          <a:p>
            <a:pPr>
              <a:lnSpc>
                <a:spcPct val="90000"/>
              </a:lnSpc>
            </a:pPr>
            <a:r>
              <a:rPr lang="en-US" b="1" dirty="0">
                <a:solidFill>
                  <a:schemeClr val="bg1"/>
                </a:solidFill>
              </a:rPr>
              <a:t>EVERY APPLICANT MUST PUT A COPY OF THEIR unofficial transcripts IN the APPLICATION packet</a:t>
            </a:r>
          </a:p>
          <a:p>
            <a:pPr>
              <a:lnSpc>
                <a:spcPct val="90000"/>
              </a:lnSpc>
            </a:pPr>
            <a:r>
              <a:rPr lang="en-US" b="1" dirty="0">
                <a:solidFill>
                  <a:schemeClr val="bg1"/>
                </a:solidFill>
              </a:rPr>
              <a:t>Include all transfer credit institutions. Official transcripts must be sent to registration to be evaluated. </a:t>
            </a:r>
            <a:endParaRPr lang="en-US" dirty="0">
              <a:solidFill>
                <a:schemeClr val="bg1"/>
              </a:solidFill>
            </a:endParaRPr>
          </a:p>
          <a:p>
            <a:pPr>
              <a:lnSpc>
                <a:spcPct val="90000"/>
              </a:lnSpc>
            </a:pPr>
            <a:r>
              <a:rPr lang="en-US" dirty="0">
                <a:solidFill>
                  <a:schemeClr val="bg1"/>
                </a:solidFill>
              </a:rPr>
              <a:t>Two structured reference surveys (sealed envelope &amp; signed). Download from website, give reference person addressed and stamped envelope.</a:t>
            </a:r>
          </a:p>
          <a:p>
            <a:pPr>
              <a:lnSpc>
                <a:spcPct val="90000"/>
              </a:lnSpc>
            </a:pPr>
            <a:r>
              <a:rPr lang="en-US" dirty="0">
                <a:solidFill>
                  <a:schemeClr val="bg1"/>
                </a:solidFill>
              </a:rPr>
              <a:t>Your contact information, including your email address</a:t>
            </a:r>
          </a:p>
          <a:p>
            <a:pPr>
              <a:lnSpc>
                <a:spcPct val="90000"/>
              </a:lnSpc>
            </a:pPr>
            <a:endParaRPr lang="en-US" sz="8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937" y="2963543"/>
            <a:ext cx="4088720" cy="2831493"/>
          </a:xfrm>
          <a:prstGeom prst="rect">
            <a:avLst/>
          </a:prstGeom>
          <a:effectLst/>
        </p:spPr>
      </p:pic>
    </p:spTree>
    <p:extLst>
      <p:ext uri="{BB962C8B-B14F-4D97-AF65-F5344CB8AC3E}">
        <p14:creationId xmlns:p14="http://schemas.microsoft.com/office/powerpoint/2010/main" val="3727806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5124803A-C1BC-4BD0-8F1F-75704459B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7">
            <a:extLst>
              <a:ext uri="{FF2B5EF4-FFF2-40B4-BE49-F238E27FC236}">
                <a16:creationId xmlns:a16="http://schemas.microsoft.com/office/drawing/2014/main" id="{EFEF3C48-DBEC-43EF-95B1-E5F74E899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rPr>
              <a:t>Essay</a:t>
            </a:r>
            <a:endParaRPr lang="en-US">
              <a:solidFill>
                <a:srgbClr val="EBEBEB"/>
              </a:solidFill>
            </a:endParaRPr>
          </a:p>
        </p:txBody>
      </p:sp>
      <p:sp>
        <p:nvSpPr>
          <p:cNvPr id="19" name="Rectangle 12">
            <a:extLst>
              <a:ext uri="{FF2B5EF4-FFF2-40B4-BE49-F238E27FC236}">
                <a16:creationId xmlns:a16="http://schemas.microsoft.com/office/drawing/2014/main" id="{47E04284-BF18-4F10-B2A9-EE1D7C563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Shape 14">
            <a:extLst>
              <a:ext uri="{FF2B5EF4-FFF2-40B4-BE49-F238E27FC236}">
                <a16:creationId xmlns:a16="http://schemas.microsoft.com/office/drawing/2014/main" id="{FE8CD2F6-8CED-45A1-8AD6-5DF2C36A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21" name="Content Placeholder 2">
            <a:extLst>
              <a:ext uri="{FF2B5EF4-FFF2-40B4-BE49-F238E27FC236}">
                <a16:creationId xmlns:a16="http://schemas.microsoft.com/office/drawing/2014/main" id="{FD4E44AD-DBB4-42F7-B786-AF1BE5A204E7}"/>
              </a:ext>
            </a:extLst>
          </p:cNvPr>
          <p:cNvGraphicFramePr>
            <a:graphicFrameLocks noGrp="1"/>
          </p:cNvGraphicFramePr>
          <p:nvPr>
            <p:ph idx="1"/>
            <p:extLst>
              <p:ext uri="{D42A27DB-BD31-4B8C-83A1-F6EECF244321}">
                <p14:modId xmlns:p14="http://schemas.microsoft.com/office/powerpoint/2010/main" val="433701797"/>
              </p:ext>
            </p:extLst>
          </p:nvPr>
        </p:nvGraphicFramePr>
        <p:xfrm>
          <a:off x="486697" y="2402308"/>
          <a:ext cx="8398886" cy="381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6520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rPr>
              <a:t>Interview</a:t>
            </a:r>
            <a:endParaRPr lang="en-US">
              <a:solidFill>
                <a:srgbClr val="FFFFFF"/>
              </a:solidFill>
            </a:endParaRPr>
          </a:p>
        </p:txBody>
      </p:sp>
      <p:sp>
        <p:nvSpPr>
          <p:cNvPr id="3" name="Content Placeholder 2"/>
          <p:cNvSpPr>
            <a:spLocks noGrp="1"/>
          </p:cNvSpPr>
          <p:nvPr>
            <p:ph idx="1"/>
          </p:nvPr>
        </p:nvSpPr>
        <p:spPr>
          <a:xfrm>
            <a:off x="685800" y="2170478"/>
            <a:ext cx="8070574" cy="4439044"/>
          </a:xfrm>
        </p:spPr>
        <p:txBody>
          <a:bodyPr>
            <a:normAutofit lnSpcReduction="10000"/>
          </a:bodyPr>
          <a:lstStyle/>
          <a:p>
            <a:pPr marL="0" indent="0">
              <a:lnSpc>
                <a:spcPct val="90000"/>
              </a:lnSpc>
              <a:buNone/>
            </a:pPr>
            <a:endParaRPr lang="en-US" sz="1400" dirty="0"/>
          </a:p>
          <a:p>
            <a:pPr>
              <a:lnSpc>
                <a:spcPct val="90000"/>
              </a:lnSpc>
            </a:pPr>
            <a:r>
              <a:rPr lang="en-US" b="1" dirty="0"/>
              <a:t>Attributes considered for and during interview:</a:t>
            </a:r>
          </a:p>
          <a:p>
            <a:pPr lvl="1">
              <a:lnSpc>
                <a:spcPct val="90000"/>
              </a:lnSpc>
              <a:buFont typeface="Wingdings" panose="05000000000000000000" pitchFamily="2" charset="2"/>
              <a:buChar char="Ø"/>
            </a:pPr>
            <a:r>
              <a:rPr lang="en-US" sz="2000" b="1" dirty="0"/>
              <a:t>Verbal and non-verbal communication skills</a:t>
            </a:r>
          </a:p>
          <a:p>
            <a:pPr lvl="1">
              <a:lnSpc>
                <a:spcPct val="90000"/>
              </a:lnSpc>
              <a:buFont typeface="Wingdings" panose="05000000000000000000" pitchFamily="2" charset="2"/>
              <a:buChar char="Ø"/>
            </a:pPr>
            <a:r>
              <a:rPr lang="en-US" sz="2000" b="1" dirty="0"/>
              <a:t>Healthcare and Customer Service Experience</a:t>
            </a:r>
          </a:p>
          <a:p>
            <a:pPr lvl="1">
              <a:lnSpc>
                <a:spcPct val="90000"/>
              </a:lnSpc>
              <a:buFont typeface="Wingdings" panose="05000000000000000000" pitchFamily="2" charset="2"/>
              <a:buChar char="Ø"/>
            </a:pPr>
            <a:r>
              <a:rPr lang="en-US" sz="2000" b="1" dirty="0"/>
              <a:t>Aptitude for healthcare</a:t>
            </a:r>
          </a:p>
          <a:p>
            <a:pPr lvl="1">
              <a:lnSpc>
                <a:spcPct val="90000"/>
              </a:lnSpc>
              <a:buFont typeface="Wingdings" panose="05000000000000000000" pitchFamily="2" charset="2"/>
              <a:buChar char="Ø"/>
            </a:pPr>
            <a:r>
              <a:rPr lang="en-US" sz="2000" b="1" dirty="0"/>
              <a:t>GPA General education 2.8 minimum and Science courses 3.0 minimum</a:t>
            </a:r>
          </a:p>
          <a:p>
            <a:pPr lvl="1">
              <a:lnSpc>
                <a:spcPct val="90000"/>
              </a:lnSpc>
              <a:buFont typeface="Wingdings" panose="05000000000000000000" pitchFamily="2" charset="2"/>
              <a:buChar char="Ø"/>
            </a:pPr>
            <a:r>
              <a:rPr lang="en-US" sz="2000" b="1" dirty="0"/>
              <a:t>Supplemental course work</a:t>
            </a:r>
          </a:p>
          <a:p>
            <a:pPr lvl="1">
              <a:lnSpc>
                <a:spcPct val="90000"/>
              </a:lnSpc>
              <a:buFont typeface="Wingdings" panose="05000000000000000000" pitchFamily="2" charset="2"/>
              <a:buChar char="Ø"/>
            </a:pPr>
            <a:r>
              <a:rPr lang="en-US" sz="2000" b="1" dirty="0"/>
              <a:t>Preparedness for 40+hour/week academic &amp; clinical schedule</a:t>
            </a:r>
          </a:p>
          <a:p>
            <a:pPr lvl="1">
              <a:lnSpc>
                <a:spcPct val="90000"/>
              </a:lnSpc>
              <a:buFont typeface="Wingdings" panose="05000000000000000000" pitchFamily="2" charset="2"/>
              <a:buChar char="Ø"/>
            </a:pPr>
            <a:r>
              <a:rPr lang="en-US" sz="2000" b="1" dirty="0"/>
              <a:t>Professionalism</a:t>
            </a:r>
          </a:p>
          <a:p>
            <a:pPr lvl="1">
              <a:lnSpc>
                <a:spcPct val="90000"/>
              </a:lnSpc>
              <a:buFont typeface="Wingdings" panose="05000000000000000000" pitchFamily="2" charset="2"/>
              <a:buChar char="Ø"/>
            </a:pPr>
            <a:r>
              <a:rPr lang="en-US" sz="2000" b="1" dirty="0"/>
              <a:t>Appearance and punctuality</a:t>
            </a:r>
          </a:p>
          <a:p>
            <a:pPr marL="0" indent="0">
              <a:lnSpc>
                <a:spcPct val="90000"/>
              </a:lnSpc>
              <a:buNone/>
            </a:pPr>
            <a:endParaRPr lang="en-US" sz="1400" dirty="0"/>
          </a:p>
        </p:txBody>
      </p:sp>
    </p:spTree>
    <p:extLst>
      <p:ext uri="{BB962C8B-B14F-4D97-AF65-F5344CB8AC3E}">
        <p14:creationId xmlns:p14="http://schemas.microsoft.com/office/powerpoint/2010/main" val="394643064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7"/>
            <a:ext cx="4939869" cy="861604"/>
          </a:xfrm>
        </p:spPr>
        <p:txBody>
          <a:bodyPr>
            <a:normAutofit/>
          </a:bodyPr>
          <a:lstStyle/>
          <a:p>
            <a:r>
              <a:rPr lang="en-US" b="1" dirty="0"/>
              <a:t>Tips</a:t>
            </a:r>
            <a:endParaRPr lang="en-US" dirty="0"/>
          </a:p>
        </p:txBody>
      </p:sp>
      <p:sp>
        <p:nvSpPr>
          <p:cNvPr id="3" name="Content Placeholder 2"/>
          <p:cNvSpPr>
            <a:spLocks noGrp="1"/>
          </p:cNvSpPr>
          <p:nvPr>
            <p:ph idx="1"/>
          </p:nvPr>
        </p:nvSpPr>
        <p:spPr>
          <a:xfrm>
            <a:off x="363161" y="1560443"/>
            <a:ext cx="5063403" cy="5029199"/>
          </a:xfrm>
        </p:spPr>
        <p:txBody>
          <a:bodyPr>
            <a:normAutofit fontScale="92500" lnSpcReduction="20000"/>
          </a:bodyPr>
          <a:lstStyle/>
          <a:p>
            <a:pPr>
              <a:lnSpc>
                <a:spcPct val="90000"/>
              </a:lnSpc>
            </a:pPr>
            <a:r>
              <a:rPr lang="en-US" b="1" u="sng" dirty="0"/>
              <a:t>Gain healthcare experience:</a:t>
            </a:r>
            <a:endParaRPr lang="en-US" u="sng" dirty="0"/>
          </a:p>
          <a:p>
            <a:pPr>
              <a:lnSpc>
                <a:spcPct val="90000"/>
              </a:lnSpc>
            </a:pPr>
            <a:r>
              <a:rPr lang="en-US" dirty="0"/>
              <a:t>Volunteer at a hospital or nursing home</a:t>
            </a:r>
          </a:p>
          <a:p>
            <a:pPr>
              <a:lnSpc>
                <a:spcPct val="90000"/>
              </a:lnSpc>
            </a:pPr>
            <a:r>
              <a:rPr lang="en-US" dirty="0"/>
              <a:t>Work at a healthcare facility</a:t>
            </a:r>
          </a:p>
          <a:p>
            <a:pPr>
              <a:lnSpc>
                <a:spcPct val="90000"/>
              </a:lnSpc>
            </a:pPr>
            <a:r>
              <a:rPr lang="en-US" dirty="0"/>
              <a:t>Research the profession to ensure it is a good fit for you</a:t>
            </a:r>
          </a:p>
          <a:p>
            <a:pPr>
              <a:lnSpc>
                <a:spcPct val="90000"/>
              </a:lnSpc>
            </a:pPr>
            <a:r>
              <a:rPr lang="en-US" dirty="0"/>
              <a:t>Maintain a high GPA</a:t>
            </a:r>
          </a:p>
          <a:p>
            <a:pPr>
              <a:lnSpc>
                <a:spcPct val="90000"/>
              </a:lnSpc>
            </a:pPr>
            <a:r>
              <a:rPr lang="en-US" dirty="0"/>
              <a:t>Interview:</a:t>
            </a:r>
          </a:p>
          <a:p>
            <a:pPr lvl="1">
              <a:lnSpc>
                <a:spcPct val="90000"/>
              </a:lnSpc>
              <a:buFont typeface="Wingdings" panose="05000000000000000000" pitchFamily="2" charset="2"/>
              <a:buChar char="Ø"/>
            </a:pPr>
            <a:r>
              <a:rPr lang="en-US" sz="2000" dirty="0"/>
              <a:t>Dress professionally…even if interview is remote</a:t>
            </a:r>
          </a:p>
          <a:p>
            <a:pPr lvl="1">
              <a:lnSpc>
                <a:spcPct val="90000"/>
              </a:lnSpc>
              <a:buFont typeface="Wingdings" panose="05000000000000000000" pitchFamily="2" charset="2"/>
              <a:buChar char="Ø"/>
            </a:pPr>
            <a:r>
              <a:rPr lang="en-US" sz="2000" dirty="0"/>
              <a:t>Arrive early</a:t>
            </a:r>
          </a:p>
          <a:p>
            <a:pPr lvl="1">
              <a:lnSpc>
                <a:spcPct val="90000"/>
              </a:lnSpc>
              <a:buFont typeface="Wingdings" panose="05000000000000000000" pitchFamily="2" charset="2"/>
              <a:buChar char="Ø"/>
            </a:pPr>
            <a:r>
              <a:rPr lang="en-US" sz="2000" dirty="0"/>
              <a:t>Show enthusiasm for previous jobs/career</a:t>
            </a:r>
          </a:p>
          <a:p>
            <a:pPr lvl="1">
              <a:lnSpc>
                <a:spcPct val="90000"/>
              </a:lnSpc>
              <a:buFont typeface="Wingdings" panose="05000000000000000000" pitchFamily="2" charset="2"/>
              <a:buChar char="Ø"/>
            </a:pPr>
            <a:r>
              <a:rPr lang="en-US" sz="2000" dirty="0"/>
              <a:t>Demonstrate aptitude for teamwork</a:t>
            </a:r>
          </a:p>
          <a:p>
            <a:pPr lvl="1">
              <a:lnSpc>
                <a:spcPct val="90000"/>
              </a:lnSpc>
              <a:buFont typeface="Wingdings" panose="05000000000000000000" pitchFamily="2" charset="2"/>
              <a:buChar char="Ø"/>
            </a:pPr>
            <a:r>
              <a:rPr lang="en-US" sz="2000" dirty="0"/>
              <a:t>SAVE Money </a:t>
            </a:r>
          </a:p>
          <a:p>
            <a:pPr>
              <a:lnSpc>
                <a:spcPct val="90000"/>
              </a:lnSpc>
            </a:pPr>
            <a:endParaRPr lang="en-US" sz="1300" dirty="0"/>
          </a:p>
        </p:txBody>
      </p:sp>
      <p:sp>
        <p:nvSpPr>
          <p:cNvPr id="9" name="Rectangle 8">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307" y="0"/>
            <a:ext cx="347700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781" y="484632"/>
            <a:ext cx="2750058"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394256" y="2764595"/>
            <a:ext cx="2023109" cy="1175590"/>
          </a:xfrm>
          <a:prstGeom prst="rect">
            <a:avLst/>
          </a:prstGeom>
          <a:effectLst/>
        </p:spPr>
      </p:pic>
      <p:sp>
        <p:nvSpPr>
          <p:cNvPr id="13" name="Rectangle 12">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221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sz="3300">
                <a:solidFill>
                  <a:schemeClr val="bg2"/>
                </a:solidFill>
              </a:rPr>
              <a:t>Radiology Technology Program</a:t>
            </a:r>
          </a:p>
        </p:txBody>
      </p:sp>
      <p:sp>
        <p:nvSpPr>
          <p:cNvPr id="3" name="Content Placeholder 2"/>
          <p:cNvSpPr>
            <a:spLocks noGrp="1"/>
          </p:cNvSpPr>
          <p:nvPr>
            <p:ph idx="1"/>
          </p:nvPr>
        </p:nvSpPr>
        <p:spPr>
          <a:xfrm>
            <a:off x="3903081" y="1645920"/>
            <a:ext cx="4702076" cy="4470821"/>
          </a:xfrm>
        </p:spPr>
        <p:txBody>
          <a:bodyPr>
            <a:normAutofit/>
          </a:bodyPr>
          <a:lstStyle/>
          <a:p>
            <a:r>
              <a:rPr lang="en-US" b="1"/>
              <a:t>MISSION STATEMENT</a:t>
            </a:r>
          </a:p>
          <a:p>
            <a:r>
              <a:rPr lang="en-US"/>
              <a:t>The mission of the Radiologic Sciences Programs is to provide the health care community with ethical, competent, and professional radiographers </a:t>
            </a:r>
            <a:endParaRPr lang="en-US" b="1"/>
          </a:p>
        </p:txBody>
      </p:sp>
    </p:spTree>
    <p:extLst>
      <p:ext uri="{BB962C8B-B14F-4D97-AF65-F5344CB8AC3E}">
        <p14:creationId xmlns:p14="http://schemas.microsoft.com/office/powerpoint/2010/main" val="288858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417" y="629266"/>
            <a:ext cx="2337517" cy="5594554"/>
          </a:xfrm>
        </p:spPr>
        <p:txBody>
          <a:bodyPr anchor="ctr">
            <a:normAutofit/>
          </a:bodyPr>
          <a:lstStyle/>
          <a:p>
            <a:r>
              <a:rPr lang="en-US" sz="3300" b="1" dirty="0"/>
              <a:t>I’m in! Now What Happens?</a:t>
            </a:r>
            <a:br>
              <a:rPr lang="en-US" sz="3300" b="1" dirty="0"/>
            </a:br>
            <a:endParaRPr lang="en-US" sz="3300" dirty="0"/>
          </a:p>
        </p:txBody>
      </p:sp>
      <p:sp>
        <p:nvSpPr>
          <p:cNvPr id="9" name="Freeform 7">
            <a:extLst>
              <a:ext uri="{FF2B5EF4-FFF2-40B4-BE49-F238E27FC236}">
                <a16:creationId xmlns:a16="http://schemas.microsoft.com/office/drawing/2014/main" id="{17F23BF3-D36E-422E-B77D-879773535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4905ADBF-52E5-486B-8817-5C461E233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0B1EBF3A-7243-4546-B373-AB69CDB1A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96250"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5" name="Rectangle 14">
            <a:extLst>
              <a:ext uri="{FF2B5EF4-FFF2-40B4-BE49-F238E27FC236}">
                <a16:creationId xmlns:a16="http://schemas.microsoft.com/office/drawing/2014/main" id="{4B288424-CED5-417C-AA8E-69B0ABC81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617843" y="1143000"/>
            <a:ext cx="5327374" cy="3438937"/>
          </a:xfrm>
        </p:spPr>
        <p:txBody>
          <a:bodyPr>
            <a:normAutofit fontScale="55000" lnSpcReduction="20000"/>
          </a:bodyPr>
          <a:lstStyle/>
          <a:p>
            <a:pPr>
              <a:lnSpc>
                <a:spcPct val="90000"/>
              </a:lnSpc>
            </a:pPr>
            <a:r>
              <a:rPr lang="en-US" sz="2400" b="1" dirty="0">
                <a:solidFill>
                  <a:schemeClr val="bg1"/>
                </a:solidFill>
              </a:rPr>
              <a:t>From May to August 1, several things happen:</a:t>
            </a:r>
          </a:p>
          <a:p>
            <a:pPr>
              <a:lnSpc>
                <a:spcPct val="90000"/>
              </a:lnSpc>
            </a:pPr>
            <a:r>
              <a:rPr lang="en-US" sz="2400" b="1" dirty="0">
                <a:solidFill>
                  <a:schemeClr val="bg1"/>
                </a:solidFill>
              </a:rPr>
              <a:t>Register for RTE 101 if needed, (summer) </a:t>
            </a:r>
          </a:p>
          <a:p>
            <a:pPr>
              <a:lnSpc>
                <a:spcPct val="90000"/>
              </a:lnSpc>
            </a:pPr>
            <a:r>
              <a:rPr lang="en-US" sz="2400" dirty="0">
                <a:solidFill>
                  <a:schemeClr val="bg1"/>
                </a:solidFill>
              </a:rPr>
              <a:t>Attend mandatory RTE orientation late June  (required)</a:t>
            </a:r>
          </a:p>
          <a:p>
            <a:pPr>
              <a:lnSpc>
                <a:spcPct val="90000"/>
              </a:lnSpc>
              <a:buFont typeface="Wingdings" panose="05000000000000000000" pitchFamily="2" charset="2"/>
              <a:buChar char="v"/>
            </a:pPr>
            <a:r>
              <a:rPr lang="en-US" sz="2400" dirty="0">
                <a:solidFill>
                  <a:schemeClr val="bg1"/>
                </a:solidFill>
              </a:rPr>
              <a:t>Job shadow at a clinical site if more time desired</a:t>
            </a:r>
          </a:p>
          <a:p>
            <a:pPr>
              <a:lnSpc>
                <a:spcPct val="90000"/>
              </a:lnSpc>
              <a:buFont typeface="Wingdings" panose="05000000000000000000" pitchFamily="2" charset="2"/>
              <a:buChar char="v"/>
            </a:pPr>
            <a:r>
              <a:rPr lang="en-US" sz="2400" dirty="0">
                <a:solidFill>
                  <a:schemeClr val="bg1"/>
                </a:solidFill>
              </a:rPr>
              <a:t>Get immunizations completed (TB, titers, or updates)</a:t>
            </a:r>
          </a:p>
          <a:p>
            <a:pPr>
              <a:lnSpc>
                <a:spcPct val="90000"/>
              </a:lnSpc>
              <a:buFont typeface="Wingdings" panose="05000000000000000000" pitchFamily="2" charset="2"/>
              <a:buChar char="v"/>
            </a:pPr>
            <a:r>
              <a:rPr lang="en-US" sz="2400" dirty="0">
                <a:solidFill>
                  <a:schemeClr val="bg1"/>
                </a:solidFill>
              </a:rPr>
              <a:t>CPR certification –BLS for Healthcare</a:t>
            </a:r>
          </a:p>
          <a:p>
            <a:pPr>
              <a:lnSpc>
                <a:spcPct val="90000"/>
              </a:lnSpc>
              <a:buFont typeface="Wingdings" panose="05000000000000000000" pitchFamily="2" charset="2"/>
              <a:buChar char="v"/>
            </a:pPr>
            <a:r>
              <a:rPr lang="en-US" sz="2400" dirty="0">
                <a:solidFill>
                  <a:schemeClr val="bg1"/>
                </a:solidFill>
              </a:rPr>
              <a:t>10-year Federal background check &amp; drug screening</a:t>
            </a:r>
          </a:p>
          <a:p>
            <a:pPr>
              <a:lnSpc>
                <a:spcPct val="90000"/>
              </a:lnSpc>
              <a:buFont typeface="Wingdings" panose="05000000000000000000" pitchFamily="2" charset="2"/>
              <a:buChar char="v"/>
            </a:pPr>
            <a:r>
              <a:rPr lang="en-US" sz="2400" dirty="0">
                <a:solidFill>
                  <a:schemeClr val="bg1"/>
                </a:solidFill>
              </a:rPr>
              <a:t>Line up Financial Aid</a:t>
            </a:r>
          </a:p>
          <a:p>
            <a:pPr marL="0" indent="0">
              <a:lnSpc>
                <a:spcPct val="90000"/>
              </a:lnSpc>
              <a:buNone/>
            </a:pPr>
            <a:r>
              <a:rPr lang="en-US" sz="2400" dirty="0">
                <a:solidFill>
                  <a:schemeClr val="bg1"/>
                </a:solidFill>
              </a:rPr>
              <a:t>     At least 6-8 weeks before fall semester</a:t>
            </a:r>
          </a:p>
          <a:p>
            <a:pPr marL="0" indent="0">
              <a:lnSpc>
                <a:spcPct val="90000"/>
              </a:lnSpc>
              <a:buNone/>
            </a:pPr>
            <a:endParaRPr lang="en-US" sz="2400" dirty="0">
              <a:solidFill>
                <a:schemeClr val="bg1"/>
              </a:solidFill>
            </a:endParaRPr>
          </a:p>
          <a:p>
            <a:pPr marL="0" indent="0">
              <a:lnSpc>
                <a:spcPct val="90000"/>
              </a:lnSpc>
              <a:buNone/>
            </a:pPr>
            <a:r>
              <a:rPr lang="en-US" sz="2400" b="1" u="sng" dirty="0">
                <a:solidFill>
                  <a:schemeClr val="bg1"/>
                </a:solidFill>
              </a:rPr>
              <a:t>Prepare yourself and your family for a challenging two years!</a:t>
            </a:r>
            <a:endParaRPr lang="en-US" sz="2400" u="sng" dirty="0">
              <a:solidFill>
                <a:schemeClr val="bg1"/>
              </a:solidFill>
            </a:endParaRPr>
          </a:p>
          <a:p>
            <a:pPr marL="0" indent="0">
              <a:lnSpc>
                <a:spcPct val="90000"/>
              </a:lnSpc>
              <a:buNone/>
            </a:pPr>
            <a:endParaRPr lang="en-US" sz="500" dirty="0">
              <a:solidFill>
                <a:schemeClr val="bg1"/>
              </a:solidFill>
            </a:endParaRPr>
          </a:p>
          <a:p>
            <a:pPr marL="0" indent="0">
              <a:lnSpc>
                <a:spcPct val="90000"/>
              </a:lnSpc>
              <a:buNone/>
            </a:pPr>
            <a:endParaRPr lang="en-US" sz="500" dirty="0">
              <a:solidFill>
                <a:schemeClr val="bg1"/>
              </a:solidFill>
            </a:endParaRPr>
          </a:p>
        </p:txBody>
      </p:sp>
      <p:pic>
        <p:nvPicPr>
          <p:cNvPr id="4" name="Picture 3"/>
          <p:cNvPicPr>
            <a:picLocks noChangeAspect="1"/>
          </p:cNvPicPr>
          <p:nvPr/>
        </p:nvPicPr>
        <p:blipFill>
          <a:blip r:embed="rId3"/>
          <a:stretch>
            <a:fillRect/>
          </a:stretch>
        </p:blipFill>
        <p:spPr>
          <a:xfrm>
            <a:off x="3786339" y="4581939"/>
            <a:ext cx="4871885" cy="1641881"/>
          </a:xfrm>
          <a:prstGeom prst="rect">
            <a:avLst/>
          </a:prstGeom>
          <a:blipFill>
            <a:blip r:embed="rId4"/>
            <a:tile tx="0" ty="0" sx="100000" sy="100000" flip="none" algn="tl"/>
          </a:blipFill>
          <a:effectLst/>
        </p:spPr>
      </p:pic>
    </p:spTree>
    <p:extLst>
      <p:ext uri="{BB962C8B-B14F-4D97-AF65-F5344CB8AC3E}">
        <p14:creationId xmlns:p14="http://schemas.microsoft.com/office/powerpoint/2010/main" val="3306760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sz="2900" b="1">
                <a:solidFill>
                  <a:schemeClr val="bg2"/>
                </a:solidFill>
              </a:rPr>
              <a:t>Criminal Background Check</a:t>
            </a:r>
            <a:endParaRPr lang="en-US" sz="2900">
              <a:solidFill>
                <a:schemeClr val="bg2"/>
              </a:solidFill>
            </a:endParaRPr>
          </a:p>
        </p:txBody>
      </p:sp>
      <p:sp>
        <p:nvSpPr>
          <p:cNvPr id="3" name="Content Placeholder 2"/>
          <p:cNvSpPr>
            <a:spLocks noGrp="1"/>
          </p:cNvSpPr>
          <p:nvPr>
            <p:ph idx="1"/>
          </p:nvPr>
        </p:nvSpPr>
        <p:spPr>
          <a:xfrm>
            <a:off x="3903081" y="1645920"/>
            <a:ext cx="4702076" cy="4470821"/>
          </a:xfrm>
        </p:spPr>
        <p:txBody>
          <a:bodyPr>
            <a:normAutofit/>
          </a:bodyPr>
          <a:lstStyle/>
          <a:p>
            <a:pPr marL="0" indent="0">
              <a:lnSpc>
                <a:spcPct val="90000"/>
              </a:lnSpc>
              <a:buNone/>
            </a:pPr>
            <a:r>
              <a:rPr lang="en-US" sz="1700" b="1" dirty="0"/>
              <a:t>This is a 10 year Federal Background Check</a:t>
            </a:r>
            <a:endParaRPr lang="en-US" sz="1700" dirty="0"/>
          </a:p>
          <a:p>
            <a:pPr marL="0" indent="0">
              <a:lnSpc>
                <a:spcPct val="90000"/>
              </a:lnSpc>
              <a:buNone/>
            </a:pPr>
            <a:endParaRPr lang="en-US" sz="1700" b="1" dirty="0"/>
          </a:p>
          <a:p>
            <a:pPr marL="0" indent="0">
              <a:lnSpc>
                <a:spcPct val="90000"/>
              </a:lnSpc>
              <a:buNone/>
            </a:pPr>
            <a:r>
              <a:rPr lang="en-US" sz="1700" b="1" dirty="0"/>
              <a:t>Disqualifying Offenses:</a:t>
            </a:r>
            <a:endParaRPr lang="en-US" sz="1700" dirty="0"/>
          </a:p>
          <a:p>
            <a:pPr>
              <a:lnSpc>
                <a:spcPct val="90000"/>
              </a:lnSpc>
              <a:buFont typeface="Wingdings" panose="05000000000000000000" pitchFamily="2" charset="2"/>
              <a:buChar char="Ø"/>
            </a:pPr>
            <a:r>
              <a:rPr lang="en-US" sz="1700" b="1" dirty="0"/>
              <a:t>Any</a:t>
            </a:r>
            <a:r>
              <a:rPr lang="en-US" sz="1700" dirty="0"/>
              <a:t> conviction, plea of guilty or no contest, or deferred adjudication of the following criminal offenses (felony or misdemeanor) appearing on a criminal background check will disqualify an applicant for admission to a CCCS Health Program. </a:t>
            </a:r>
          </a:p>
          <a:p>
            <a:pPr>
              <a:lnSpc>
                <a:spcPct val="90000"/>
              </a:lnSpc>
              <a:buFont typeface="Wingdings" panose="05000000000000000000" pitchFamily="2" charset="2"/>
              <a:buChar char="Ø"/>
            </a:pPr>
            <a:r>
              <a:rPr lang="en-US" sz="1700" dirty="0"/>
              <a:t>There is no appealing this background check. It is mandatory.</a:t>
            </a:r>
          </a:p>
          <a:p>
            <a:pPr>
              <a:lnSpc>
                <a:spcPct val="90000"/>
              </a:lnSpc>
              <a:buFont typeface="Wingdings" panose="05000000000000000000" pitchFamily="2" charset="2"/>
              <a:buChar char="Ø"/>
            </a:pPr>
            <a:r>
              <a:rPr lang="en-US" sz="1700" dirty="0"/>
              <a:t>This is for CCD Health Sciences</a:t>
            </a:r>
          </a:p>
          <a:p>
            <a:pPr>
              <a:lnSpc>
                <a:spcPct val="90000"/>
              </a:lnSpc>
            </a:pPr>
            <a:endParaRPr lang="en-US" sz="1700" dirty="0"/>
          </a:p>
        </p:txBody>
      </p:sp>
    </p:spTree>
    <p:extLst>
      <p:ext uri="{BB962C8B-B14F-4D97-AF65-F5344CB8AC3E}">
        <p14:creationId xmlns:p14="http://schemas.microsoft.com/office/powerpoint/2010/main" val="2013315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sz="2900" b="1">
                <a:solidFill>
                  <a:srgbClr val="FFFFFF"/>
                </a:solidFill>
              </a:rPr>
              <a:t>Disqualifying Offenses continued</a:t>
            </a:r>
          </a:p>
        </p:txBody>
      </p:sp>
      <p:sp>
        <p:nvSpPr>
          <p:cNvPr id="3" name="Content Placeholder 2"/>
          <p:cNvSpPr>
            <a:spLocks noGrp="1"/>
          </p:cNvSpPr>
          <p:nvPr>
            <p:ph idx="1"/>
          </p:nvPr>
        </p:nvSpPr>
        <p:spPr>
          <a:xfrm>
            <a:off x="3621873" y="506896"/>
            <a:ext cx="4836327" cy="6152321"/>
          </a:xfrm>
        </p:spPr>
        <p:txBody>
          <a:bodyPr>
            <a:normAutofit fontScale="85000" lnSpcReduction="10000"/>
          </a:bodyPr>
          <a:lstStyle/>
          <a:p>
            <a:pPr>
              <a:lnSpc>
                <a:spcPct val="90000"/>
              </a:lnSpc>
            </a:pPr>
            <a:endParaRPr lang="en-US" sz="1100" dirty="0"/>
          </a:p>
          <a:p>
            <a:pPr marL="400050" indent="-400050">
              <a:lnSpc>
                <a:spcPct val="90000"/>
              </a:lnSpc>
              <a:buFont typeface="+mj-lt"/>
              <a:buAutoNum type="romanUcPeriod"/>
            </a:pPr>
            <a:r>
              <a:rPr lang="en-US" b="1" dirty="0"/>
              <a:t>Crimes of violence </a:t>
            </a:r>
            <a:r>
              <a:rPr lang="en-US" dirty="0"/>
              <a:t>(assault, sexual offenses, arson, kidnapping, murder, any crime against an at-risk adult or juvenile, etc.). as defined in section 18-1.3-406 C.R.S. in the 10 years immediately preceding the submittal of application.</a:t>
            </a:r>
          </a:p>
          <a:p>
            <a:pPr marL="400050" indent="-400050">
              <a:lnSpc>
                <a:spcPct val="90000"/>
              </a:lnSpc>
              <a:buFont typeface="+mj-lt"/>
              <a:buAutoNum type="romanUcPeriod"/>
            </a:pPr>
            <a:r>
              <a:rPr lang="en-US" dirty="0"/>
              <a:t>Any offense involving </a:t>
            </a:r>
            <a:r>
              <a:rPr lang="en-US" b="1" dirty="0"/>
              <a:t>unlawful sexual behavior—same </a:t>
            </a:r>
            <a:r>
              <a:rPr lang="en-US" dirty="0"/>
              <a:t>time limit as above.</a:t>
            </a:r>
          </a:p>
          <a:p>
            <a:pPr marL="400050" indent="-400050">
              <a:lnSpc>
                <a:spcPct val="90000"/>
              </a:lnSpc>
              <a:buFont typeface="+mj-lt"/>
              <a:buAutoNum type="romanUcPeriod"/>
            </a:pPr>
            <a:r>
              <a:rPr lang="en-US" dirty="0"/>
              <a:t>Any crime, the underlying basis of which has been found by the court on the record to include an </a:t>
            </a:r>
            <a:r>
              <a:rPr lang="en-US" b="1" dirty="0"/>
              <a:t>act of domestic violence,</a:t>
            </a:r>
            <a:r>
              <a:rPr lang="en-US" dirty="0"/>
              <a:t> as defined in section 18-6-800.3 C.R.S. in the 7 years immediately preceding the submittal of application.</a:t>
            </a:r>
          </a:p>
          <a:p>
            <a:pPr marL="400050" indent="-400050">
              <a:lnSpc>
                <a:spcPct val="90000"/>
              </a:lnSpc>
              <a:buFont typeface="+mj-lt"/>
              <a:buAutoNum type="romanUcPeriod"/>
            </a:pPr>
            <a:r>
              <a:rPr lang="en-US" dirty="0"/>
              <a:t>Any crime of </a:t>
            </a:r>
            <a:r>
              <a:rPr lang="en-US" b="1" dirty="0"/>
              <a:t>child abuse</a:t>
            </a:r>
            <a:r>
              <a:rPr lang="en-US" dirty="0"/>
              <a:t>, as defined in section 18-6-401 C.R.S.—same time limit as above.</a:t>
            </a:r>
          </a:p>
          <a:p>
            <a:pPr marL="400050" indent="-400050">
              <a:lnSpc>
                <a:spcPct val="90000"/>
              </a:lnSpc>
              <a:buFont typeface="+mj-lt"/>
              <a:buAutoNum type="romanUcPeriod"/>
            </a:pPr>
            <a:r>
              <a:rPr lang="en-US" dirty="0"/>
              <a:t>Any crime related to the sale, possession, distribution or transfer of </a:t>
            </a:r>
            <a:r>
              <a:rPr lang="en-US" b="1" dirty="0"/>
              <a:t>narcotics or controlled substances</a:t>
            </a:r>
            <a:r>
              <a:rPr lang="en-US" dirty="0"/>
              <a:t>—same time limit as III.</a:t>
            </a:r>
          </a:p>
          <a:p>
            <a:pPr marL="400050" indent="-400050">
              <a:lnSpc>
                <a:spcPct val="90000"/>
              </a:lnSpc>
              <a:buFont typeface="+mj-lt"/>
              <a:buAutoNum type="romanUcPeriod"/>
            </a:pPr>
            <a:r>
              <a:rPr lang="en-US" b="1" dirty="0"/>
              <a:t>Crimes of theft—Felony </a:t>
            </a:r>
            <a:r>
              <a:rPr lang="en-US" dirty="0"/>
              <a:t>has a 7 year limit; Misdemeanor has a 5 year limit</a:t>
            </a:r>
          </a:p>
          <a:p>
            <a:pPr>
              <a:lnSpc>
                <a:spcPct val="90000"/>
              </a:lnSpc>
              <a:buFont typeface="+mj-lt"/>
              <a:buAutoNum type="romanUcPeriod"/>
            </a:pPr>
            <a:endParaRPr lang="en-US" sz="1100" dirty="0"/>
          </a:p>
          <a:p>
            <a:pPr marL="400050" indent="-400050">
              <a:lnSpc>
                <a:spcPct val="90000"/>
              </a:lnSpc>
              <a:buFont typeface="+mj-lt"/>
              <a:buAutoNum type="romanUcPeriod"/>
            </a:pPr>
            <a:endParaRPr lang="en-US" sz="1100" dirty="0"/>
          </a:p>
          <a:p>
            <a:pPr marL="0" indent="0">
              <a:lnSpc>
                <a:spcPct val="90000"/>
              </a:lnSpc>
              <a:buNone/>
            </a:pPr>
            <a:endParaRPr lang="en-US" sz="1100" dirty="0"/>
          </a:p>
          <a:p>
            <a:pPr>
              <a:lnSpc>
                <a:spcPct val="90000"/>
              </a:lnSpc>
            </a:pPr>
            <a:endParaRPr lang="en-US" sz="1100" dirty="0"/>
          </a:p>
        </p:txBody>
      </p:sp>
    </p:spTree>
    <p:extLst>
      <p:ext uri="{BB962C8B-B14F-4D97-AF65-F5344CB8AC3E}">
        <p14:creationId xmlns:p14="http://schemas.microsoft.com/office/powerpoint/2010/main" val="156997528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a:r>
              <a:rPr lang="en-US" sz="2900" b="1" dirty="0">
                <a:solidFill>
                  <a:schemeClr val="bg2"/>
                </a:solidFill>
              </a:rPr>
              <a:t>Disqualifying Offenses</a:t>
            </a:r>
            <a:endParaRPr lang="en-US" sz="2900" dirty="0">
              <a:solidFill>
                <a:schemeClr val="bg2"/>
              </a:solidFill>
            </a:endParaRPr>
          </a:p>
        </p:txBody>
      </p:sp>
      <p:sp>
        <p:nvSpPr>
          <p:cNvPr id="3" name="Content Placeholder 2"/>
          <p:cNvSpPr>
            <a:spLocks noGrp="1"/>
          </p:cNvSpPr>
          <p:nvPr>
            <p:ph idx="1"/>
          </p:nvPr>
        </p:nvSpPr>
        <p:spPr>
          <a:xfrm>
            <a:off x="3903081" y="964096"/>
            <a:ext cx="4702076" cy="5665304"/>
          </a:xfrm>
        </p:spPr>
        <p:txBody>
          <a:bodyPr>
            <a:normAutofit fontScale="85000" lnSpcReduction="20000"/>
          </a:bodyPr>
          <a:lstStyle/>
          <a:p>
            <a:pPr marL="0" indent="0">
              <a:lnSpc>
                <a:spcPct val="90000"/>
              </a:lnSpc>
              <a:buNone/>
            </a:pPr>
            <a:r>
              <a:rPr lang="en-US" dirty="0"/>
              <a:t>VII. 	Any offense of </a:t>
            </a:r>
            <a:r>
              <a:rPr lang="en-US" b="1" dirty="0"/>
              <a:t>sexual assault on a client by a psychotherapist</a:t>
            </a:r>
            <a:r>
              <a:rPr lang="en-US" dirty="0"/>
              <a:t>, 	as defined in section 18-3-405.5 C.R.S. in the 7 years 	immediately preceding the submittal of application</a:t>
            </a:r>
          </a:p>
          <a:p>
            <a:pPr marL="0" indent="0">
              <a:lnSpc>
                <a:spcPct val="90000"/>
              </a:lnSpc>
              <a:buNone/>
            </a:pPr>
            <a:r>
              <a:rPr lang="en-US" dirty="0"/>
              <a:t>VIII. Crimes of </a:t>
            </a:r>
            <a:r>
              <a:rPr lang="en-US" b="1" dirty="0"/>
              <a:t>moral turpitude </a:t>
            </a:r>
            <a:r>
              <a:rPr lang="en-US" dirty="0"/>
              <a:t>(prostitution, public 	lewdness/exposure, etc.)Same time limit as above.</a:t>
            </a:r>
          </a:p>
          <a:p>
            <a:pPr marL="0" indent="0">
              <a:lnSpc>
                <a:spcPct val="90000"/>
              </a:lnSpc>
              <a:buNone/>
            </a:pPr>
            <a:r>
              <a:rPr lang="en-US" dirty="0"/>
              <a:t>IX.	Registered </a:t>
            </a:r>
            <a:r>
              <a:rPr lang="en-US" b="1" dirty="0"/>
              <a:t>sex offenders </a:t>
            </a:r>
            <a:r>
              <a:rPr lang="en-US" dirty="0"/>
              <a:t>(NO time limit)</a:t>
            </a:r>
          </a:p>
          <a:p>
            <a:pPr marL="0" indent="0">
              <a:lnSpc>
                <a:spcPct val="90000"/>
              </a:lnSpc>
              <a:buNone/>
            </a:pPr>
            <a:r>
              <a:rPr lang="en-US" dirty="0"/>
              <a:t>X.	Any offense in another state, the elements of which are 	substantially similar to the elements of any of the above 	offenses.</a:t>
            </a:r>
          </a:p>
          <a:p>
            <a:pPr marL="0" indent="0">
              <a:lnSpc>
                <a:spcPct val="90000"/>
              </a:lnSpc>
              <a:buNone/>
            </a:pPr>
            <a:r>
              <a:rPr lang="en-US" dirty="0"/>
              <a:t>XI.	More than </a:t>
            </a:r>
            <a:r>
              <a:rPr lang="en-US" b="1" dirty="0"/>
              <a:t>1 DUI in the 7 years </a:t>
            </a:r>
            <a:r>
              <a:rPr lang="en-US" dirty="0"/>
              <a:t>immediately preceding the 	submittal of application</a:t>
            </a:r>
          </a:p>
          <a:p>
            <a:pPr marL="0" indent="0">
              <a:lnSpc>
                <a:spcPct val="90000"/>
              </a:lnSpc>
              <a:buNone/>
            </a:pPr>
            <a:r>
              <a:rPr lang="en-US" b="1" dirty="0"/>
              <a:t>Students who have successfully completed the terms of their deferred adjudication agreement might not be disqualified.</a:t>
            </a:r>
          </a:p>
          <a:p>
            <a:pPr marL="0" indent="0">
              <a:lnSpc>
                <a:spcPct val="90000"/>
              </a:lnSpc>
              <a:buNone/>
            </a:pPr>
            <a:r>
              <a:rPr lang="en-US" b="1" dirty="0"/>
              <a:t>Subject to review by the ARRT as deemed necessary by Program Director.</a:t>
            </a:r>
          </a:p>
          <a:p>
            <a:pPr marL="0" indent="0">
              <a:lnSpc>
                <a:spcPct val="90000"/>
              </a:lnSpc>
              <a:buNone/>
            </a:pPr>
            <a:endParaRPr lang="en-US" b="1" dirty="0"/>
          </a:p>
          <a:p>
            <a:pPr marL="0" indent="0">
              <a:lnSpc>
                <a:spcPct val="90000"/>
              </a:lnSpc>
              <a:buNone/>
            </a:pPr>
            <a:r>
              <a:rPr lang="en-US" b="1" dirty="0"/>
              <a:t> ARRT Ethics review may be required. </a:t>
            </a:r>
            <a:endParaRPr lang="en-US" dirty="0"/>
          </a:p>
          <a:p>
            <a:pPr>
              <a:lnSpc>
                <a:spcPct val="90000"/>
              </a:lnSpc>
            </a:pPr>
            <a:endParaRPr lang="en-US" sz="1300" dirty="0"/>
          </a:p>
        </p:txBody>
      </p:sp>
    </p:spTree>
    <p:extLst>
      <p:ext uri="{BB962C8B-B14F-4D97-AF65-F5344CB8AC3E}">
        <p14:creationId xmlns:p14="http://schemas.microsoft.com/office/powerpoint/2010/main" val="2190789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8EC4455B-AF93-4C87-8533-477169FD4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a:lnSpc>
                <a:spcPct val="90000"/>
              </a:lnSpc>
            </a:pPr>
            <a:r>
              <a:rPr lang="en-US" sz="3300" b="1"/>
              <a:t>ARRT Pre-Application </a:t>
            </a:r>
            <a:br>
              <a:rPr lang="en-US" sz="3300" b="1"/>
            </a:br>
            <a:r>
              <a:rPr lang="en-US" sz="3300" b="1"/>
              <a:t>Ethics Review</a:t>
            </a:r>
            <a:endParaRPr lang="en-US" sz="3300"/>
          </a:p>
        </p:txBody>
      </p:sp>
      <p:sp>
        <p:nvSpPr>
          <p:cNvPr id="11" name="Rectangle 10">
            <a:extLst>
              <a:ext uri="{FF2B5EF4-FFF2-40B4-BE49-F238E27FC236}">
                <a16:creationId xmlns:a16="http://schemas.microsoft.com/office/drawing/2014/main" id="{DD8D9B64-B705-46A2-945D-38A3395C2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FF84D101-15AA-444C-814E-882E92040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490113" y="3119101"/>
            <a:ext cx="2560383" cy="2520377"/>
          </a:xfrm>
          <a:prstGeom prst="rect">
            <a:avLst/>
          </a:prstGeom>
          <a:effectLst/>
        </p:spPr>
      </p:pic>
      <p:sp>
        <p:nvSpPr>
          <p:cNvPr id="3" name="Content Placeholder 2"/>
          <p:cNvSpPr>
            <a:spLocks noGrp="1"/>
          </p:cNvSpPr>
          <p:nvPr>
            <p:ph idx="1"/>
          </p:nvPr>
        </p:nvSpPr>
        <p:spPr>
          <a:xfrm>
            <a:off x="3050497" y="2286162"/>
            <a:ext cx="5904660" cy="4343237"/>
          </a:xfrm>
        </p:spPr>
        <p:txBody>
          <a:bodyPr>
            <a:normAutofit fontScale="70000" lnSpcReduction="20000"/>
          </a:bodyPr>
          <a:lstStyle/>
          <a:p>
            <a:pPr>
              <a:lnSpc>
                <a:spcPct val="90000"/>
              </a:lnSpc>
            </a:pPr>
            <a:endParaRPr lang="en-US" sz="1300" dirty="0">
              <a:solidFill>
                <a:schemeClr val="bg1"/>
              </a:solidFill>
            </a:endParaRPr>
          </a:p>
          <a:p>
            <a:pPr>
              <a:lnSpc>
                <a:spcPct val="90000"/>
              </a:lnSpc>
            </a:pPr>
            <a:r>
              <a:rPr lang="en-US" sz="2400" dirty="0">
                <a:solidFill>
                  <a:schemeClr val="bg1"/>
                </a:solidFill>
              </a:rPr>
              <a:t>Required for Eligibility to take the ARRT Exam:</a:t>
            </a:r>
          </a:p>
          <a:p>
            <a:pPr lvl="1">
              <a:lnSpc>
                <a:spcPct val="90000"/>
              </a:lnSpc>
              <a:buFont typeface="Wingdings" panose="05000000000000000000" pitchFamily="2" charset="2"/>
              <a:buChar char="v"/>
            </a:pPr>
            <a:r>
              <a:rPr lang="en-US" sz="2400" dirty="0">
                <a:solidFill>
                  <a:schemeClr val="bg1"/>
                </a:solidFill>
              </a:rPr>
              <a:t>Graduate of an accredited radiology program</a:t>
            </a:r>
          </a:p>
          <a:p>
            <a:pPr lvl="1">
              <a:lnSpc>
                <a:spcPct val="90000"/>
              </a:lnSpc>
              <a:buFont typeface="Wingdings" panose="05000000000000000000" pitchFamily="2" charset="2"/>
              <a:buChar char="v"/>
            </a:pPr>
            <a:r>
              <a:rPr lang="en-US" sz="2400" dirty="0">
                <a:solidFill>
                  <a:schemeClr val="bg1"/>
                </a:solidFill>
              </a:rPr>
              <a:t>ARRT  Ethics Board approval to sit for Certification Exam</a:t>
            </a:r>
          </a:p>
          <a:p>
            <a:pPr lvl="1">
              <a:lnSpc>
                <a:spcPct val="90000"/>
              </a:lnSpc>
              <a:buFont typeface="Wingdings" panose="05000000000000000000" pitchFamily="2" charset="2"/>
              <a:buChar char="v"/>
            </a:pPr>
            <a:r>
              <a:rPr lang="en-US" sz="2400" dirty="0">
                <a:solidFill>
                  <a:schemeClr val="bg1"/>
                </a:solidFill>
              </a:rPr>
              <a:t>100.00 cost</a:t>
            </a:r>
          </a:p>
          <a:p>
            <a:pPr>
              <a:lnSpc>
                <a:spcPct val="90000"/>
              </a:lnSpc>
            </a:pPr>
            <a:endParaRPr lang="en-US" sz="2400" dirty="0">
              <a:solidFill>
                <a:schemeClr val="bg1"/>
              </a:solidFill>
            </a:endParaRPr>
          </a:p>
          <a:p>
            <a:pPr>
              <a:lnSpc>
                <a:spcPct val="90000"/>
              </a:lnSpc>
            </a:pPr>
            <a:r>
              <a:rPr lang="en-US" sz="2400" dirty="0">
                <a:solidFill>
                  <a:schemeClr val="bg1"/>
                </a:solidFill>
              </a:rPr>
              <a:t>To inquire about eligibility email or call: </a:t>
            </a:r>
          </a:p>
          <a:p>
            <a:pPr marL="0" indent="0">
              <a:lnSpc>
                <a:spcPct val="90000"/>
              </a:lnSpc>
              <a:buNone/>
            </a:pPr>
            <a:r>
              <a:rPr lang="en-US" sz="2400" dirty="0">
                <a:solidFill>
                  <a:schemeClr val="bg1"/>
                </a:solidFill>
              </a:rPr>
              <a:t>	</a:t>
            </a:r>
            <a:r>
              <a:rPr lang="en-US" sz="2400" b="1" u="sng" dirty="0" err="1">
                <a:solidFill>
                  <a:schemeClr val="bg1"/>
                </a:solidFill>
              </a:rPr>
              <a:t>www.arrt.org</a:t>
            </a:r>
            <a:endParaRPr lang="en-US" sz="2400" b="1" u="sng" dirty="0">
              <a:solidFill>
                <a:schemeClr val="bg1"/>
              </a:solidFill>
            </a:endParaRPr>
          </a:p>
          <a:p>
            <a:pPr marL="0" indent="0">
              <a:lnSpc>
                <a:spcPct val="90000"/>
              </a:lnSpc>
              <a:buNone/>
            </a:pPr>
            <a:r>
              <a:rPr lang="en-US" sz="2400" dirty="0">
                <a:solidFill>
                  <a:schemeClr val="bg1"/>
                </a:solidFill>
              </a:rPr>
              <a:t>	(651) 687-0048</a:t>
            </a:r>
          </a:p>
          <a:p>
            <a:pPr marL="0" indent="0">
              <a:lnSpc>
                <a:spcPct val="90000"/>
              </a:lnSpc>
              <a:buNone/>
            </a:pPr>
            <a:r>
              <a:rPr lang="en-US" sz="2400" dirty="0">
                <a:solidFill>
                  <a:schemeClr val="bg1"/>
                </a:solidFill>
              </a:rPr>
              <a:t>Resolve status before entering RT program</a:t>
            </a:r>
          </a:p>
          <a:p>
            <a:pPr marL="0" indent="0">
              <a:lnSpc>
                <a:spcPct val="90000"/>
              </a:lnSpc>
              <a:buNone/>
            </a:pPr>
            <a:endParaRPr lang="en-US" sz="2400" dirty="0">
              <a:solidFill>
                <a:schemeClr val="bg1"/>
              </a:solidFill>
            </a:endParaRPr>
          </a:p>
          <a:p>
            <a:pPr marL="0" indent="0">
              <a:lnSpc>
                <a:spcPct val="90000"/>
              </a:lnSpc>
              <a:buNone/>
            </a:pPr>
            <a:r>
              <a:rPr lang="en-US" sz="2400" b="1" dirty="0">
                <a:solidFill>
                  <a:schemeClr val="bg1"/>
                </a:solidFill>
              </a:rPr>
              <a:t>Note: </a:t>
            </a:r>
            <a:r>
              <a:rPr lang="en-US" sz="2400" dirty="0">
                <a:solidFill>
                  <a:schemeClr val="bg1"/>
                </a:solidFill>
              </a:rPr>
              <a:t>Required for anything other than traffic violations, even if charge was dropped</a:t>
            </a:r>
          </a:p>
        </p:txBody>
      </p:sp>
    </p:spTree>
    <p:extLst>
      <p:ext uri="{BB962C8B-B14F-4D97-AF65-F5344CB8AC3E}">
        <p14:creationId xmlns:p14="http://schemas.microsoft.com/office/powerpoint/2010/main" val="1228680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0D78AC29-2604-489C-B217-FEB7BCB21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4583" y="452718"/>
            <a:ext cx="7053542" cy="1180711"/>
          </a:xfrm>
        </p:spPr>
        <p:txBody>
          <a:bodyPr>
            <a:normAutofit/>
          </a:bodyPr>
          <a:lstStyle/>
          <a:p>
            <a:pPr>
              <a:lnSpc>
                <a:spcPct val="90000"/>
              </a:lnSpc>
            </a:pPr>
            <a:r>
              <a:rPr lang="en-US" sz="2600" b="1"/>
              <a:t>Tuition Costs, In-state</a:t>
            </a:r>
            <a:br>
              <a:rPr lang="en-US" sz="2600" b="1"/>
            </a:br>
            <a:r>
              <a:rPr lang="en-US" sz="2600" b="1"/>
              <a:t>(Subject to change by state legislators)</a:t>
            </a:r>
            <a:endParaRPr lang="en-US" sz="2600"/>
          </a:p>
        </p:txBody>
      </p:sp>
      <p:sp>
        <p:nvSpPr>
          <p:cNvPr id="16" name="Rectangle 15">
            <a:extLst>
              <a:ext uri="{FF2B5EF4-FFF2-40B4-BE49-F238E27FC236}">
                <a16:creationId xmlns:a16="http://schemas.microsoft.com/office/drawing/2014/main" id="{E77A4470-D62C-4E02-93FD-E917AC11D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8C2CBB41-B005-42E7-8D0B-35AA29FE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482892" y="2548281"/>
            <a:ext cx="5364645" cy="3654389"/>
          </a:xfrm>
        </p:spPr>
        <p:txBody>
          <a:bodyPr>
            <a:normAutofit/>
          </a:bodyPr>
          <a:lstStyle/>
          <a:p>
            <a:endParaRPr lang="en-US">
              <a:solidFill>
                <a:schemeClr val="bg1"/>
              </a:solidFill>
            </a:endParaRPr>
          </a:p>
          <a:p>
            <a:r>
              <a:rPr lang="en-US">
                <a:solidFill>
                  <a:schemeClr val="bg1"/>
                </a:solidFill>
              </a:rPr>
              <a:t>Tuition, Books, Uniforms, Fees = </a:t>
            </a:r>
          </a:p>
          <a:p>
            <a:pPr marL="0" indent="0">
              <a:buNone/>
            </a:pPr>
            <a:r>
              <a:rPr lang="en-US">
                <a:solidFill>
                  <a:schemeClr val="bg1"/>
                </a:solidFill>
              </a:rPr>
              <a:t>	$10,000 -$16,000 for entire program</a:t>
            </a:r>
          </a:p>
          <a:p>
            <a:r>
              <a:rPr lang="en-US">
                <a:solidFill>
                  <a:schemeClr val="bg1"/>
                </a:solidFill>
              </a:rPr>
              <a:t>More information on the website.</a:t>
            </a:r>
          </a:p>
          <a:p>
            <a:endParaRPr lang="en-US">
              <a:solidFill>
                <a:schemeClr val="bg1"/>
              </a:solidFill>
            </a:endParaRPr>
          </a:p>
        </p:txBody>
      </p:sp>
      <p:pic>
        <p:nvPicPr>
          <p:cNvPr id="4" name="Picture 3"/>
          <p:cNvPicPr>
            <a:picLocks noChangeAspect="1"/>
          </p:cNvPicPr>
          <p:nvPr/>
        </p:nvPicPr>
        <p:blipFill>
          <a:blip r:embed="rId3"/>
          <a:stretch>
            <a:fillRect/>
          </a:stretch>
        </p:blipFill>
        <p:spPr>
          <a:xfrm>
            <a:off x="6097403" y="2813399"/>
            <a:ext cx="1220825" cy="1220825"/>
          </a:xfrm>
          <a:prstGeom prst="rect">
            <a:avLst/>
          </a:prstGeom>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pic>
      <p:pic>
        <p:nvPicPr>
          <p:cNvPr id="8" name="Picture 7"/>
          <p:cNvPicPr>
            <a:picLocks noChangeAspect="1"/>
          </p:cNvPicPr>
          <p:nvPr/>
        </p:nvPicPr>
        <p:blipFill>
          <a:blip r:embed="rId3"/>
          <a:stretch>
            <a:fillRect/>
          </a:stretch>
        </p:blipFill>
        <p:spPr>
          <a:xfrm>
            <a:off x="7436832" y="2813399"/>
            <a:ext cx="1220825" cy="1220825"/>
          </a:xfrm>
          <a:prstGeom prst="rect">
            <a:avLst/>
          </a:prstGeom>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pic>
      <p:pic>
        <p:nvPicPr>
          <p:cNvPr id="9" name="Picture 8"/>
          <p:cNvPicPr>
            <a:picLocks noChangeAspect="1"/>
          </p:cNvPicPr>
          <p:nvPr/>
        </p:nvPicPr>
        <p:blipFill>
          <a:blip r:embed="rId3"/>
          <a:stretch>
            <a:fillRect/>
          </a:stretch>
        </p:blipFill>
        <p:spPr>
          <a:xfrm>
            <a:off x="6501769" y="4458777"/>
            <a:ext cx="1751522" cy="1751522"/>
          </a:xfrm>
          <a:prstGeom prst="rect">
            <a:avLst/>
          </a:prstGeom>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pic>
      <p:sp>
        <p:nvSpPr>
          <p:cNvPr id="6" name="Rectangle 5"/>
          <p:cNvSpPr/>
          <p:nvPr/>
        </p:nvSpPr>
        <p:spPr>
          <a:xfrm rot="20302069">
            <a:off x="4705553" y="4914333"/>
            <a:ext cx="3926076" cy="923330"/>
          </a:xfrm>
          <a:prstGeom prst="rect">
            <a:avLst/>
          </a:prstGeom>
          <a:noFill/>
        </p:spPr>
        <p:txBody>
          <a:bodyPr wrap="none" lIns="91440" tIns="45720" rIns="91440" bIns="45720">
            <a:spAutoFit/>
          </a:bodyPr>
          <a:lstStyle/>
          <a:p>
            <a:pPr algn="ctr">
              <a:spcAft>
                <a:spcPts val="600"/>
              </a:spcAft>
            </a:pPr>
            <a:r>
              <a:rPr lang="en-US"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Affordable!</a:t>
            </a:r>
            <a:endParaRPr lang="en-US" sz="5400" b="1" cap="none" spc="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37604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dirty="0"/>
              <a:t>Financial Aid Information</a:t>
            </a:r>
            <a:endParaRPr lang="en-US" dirty="0"/>
          </a:p>
        </p:txBody>
      </p:sp>
      <p:sp>
        <p:nvSpPr>
          <p:cNvPr id="11" name="Rectangle 10">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486698" y="2548281"/>
            <a:ext cx="3841954" cy="3658689"/>
          </a:xfrm>
        </p:spPr>
        <p:txBody>
          <a:bodyPr>
            <a:normAutofit/>
          </a:bodyPr>
          <a:lstStyle/>
          <a:p>
            <a:pPr marL="0" indent="0">
              <a:lnSpc>
                <a:spcPct val="90000"/>
              </a:lnSpc>
              <a:buNone/>
            </a:pPr>
            <a:r>
              <a:rPr lang="en-US" sz="1700" b="1">
                <a:solidFill>
                  <a:schemeClr val="bg1"/>
                </a:solidFill>
              </a:rPr>
              <a:t>Financial Aid Office: 303-556-5503</a:t>
            </a:r>
          </a:p>
          <a:p>
            <a:pPr marL="0" indent="0">
              <a:lnSpc>
                <a:spcPct val="90000"/>
              </a:lnSpc>
              <a:buNone/>
            </a:pPr>
            <a:endParaRPr lang="en-US" sz="1700">
              <a:solidFill>
                <a:schemeClr val="bg1"/>
              </a:solidFill>
            </a:endParaRPr>
          </a:p>
          <a:p>
            <a:pPr>
              <a:lnSpc>
                <a:spcPct val="90000"/>
              </a:lnSpc>
              <a:buFont typeface="Wingdings" panose="05000000000000000000" pitchFamily="2" charset="2"/>
              <a:buChar char="Ø"/>
            </a:pPr>
            <a:r>
              <a:rPr lang="en-US" sz="1700" b="1">
                <a:solidFill>
                  <a:schemeClr val="bg1"/>
                </a:solidFill>
              </a:rPr>
              <a:t>COF</a:t>
            </a:r>
            <a:r>
              <a:rPr lang="en-US" sz="1700">
                <a:solidFill>
                  <a:schemeClr val="bg1"/>
                </a:solidFill>
              </a:rPr>
              <a:t>-College Opportunity Fund-stipend paid by the state for you to attend college in Colorado </a:t>
            </a:r>
          </a:p>
          <a:p>
            <a:pPr>
              <a:lnSpc>
                <a:spcPct val="90000"/>
              </a:lnSpc>
              <a:buFont typeface="Wingdings" panose="05000000000000000000" pitchFamily="2" charset="2"/>
              <a:buChar char="Ø"/>
            </a:pPr>
            <a:r>
              <a:rPr lang="en-US" sz="1700">
                <a:solidFill>
                  <a:schemeClr val="bg1"/>
                </a:solidFill>
              </a:rPr>
              <a:t>up to 145 credits</a:t>
            </a:r>
          </a:p>
          <a:p>
            <a:pPr marL="0" indent="0">
              <a:lnSpc>
                <a:spcPct val="90000"/>
              </a:lnSpc>
              <a:buNone/>
            </a:pPr>
            <a:endParaRPr lang="en-US" sz="1700">
              <a:solidFill>
                <a:schemeClr val="bg1"/>
              </a:solidFill>
            </a:endParaRPr>
          </a:p>
          <a:p>
            <a:pPr>
              <a:lnSpc>
                <a:spcPct val="90000"/>
              </a:lnSpc>
              <a:buFont typeface="Wingdings" panose="05000000000000000000" pitchFamily="2" charset="2"/>
              <a:buChar char="Ø"/>
            </a:pPr>
            <a:r>
              <a:rPr lang="en-US" sz="1700">
                <a:solidFill>
                  <a:schemeClr val="bg1"/>
                </a:solidFill>
              </a:rPr>
              <a:t>You must register/ be Colorado resident to receive the $$$</a:t>
            </a:r>
          </a:p>
          <a:p>
            <a:pPr>
              <a:lnSpc>
                <a:spcPct val="90000"/>
              </a:lnSpc>
              <a:buFont typeface="Wingdings" panose="05000000000000000000" pitchFamily="2" charset="2"/>
              <a:buChar char="Ø"/>
            </a:pPr>
            <a:r>
              <a:rPr lang="en-US" sz="1700">
                <a:solidFill>
                  <a:schemeClr val="bg1"/>
                </a:solidFill>
              </a:rPr>
              <a:t>Sign-up at </a:t>
            </a:r>
            <a:r>
              <a:rPr lang="en-US" sz="1700" b="1" u="sng">
                <a:solidFill>
                  <a:schemeClr val="bg1"/>
                </a:solidFill>
              </a:rPr>
              <a:t>www.ccd.edu(COF)</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683" y="2548281"/>
            <a:ext cx="3825227" cy="3662018"/>
          </a:xfrm>
          <a:prstGeom prst="rect">
            <a:avLst/>
          </a:prstGeom>
          <a:effectLst/>
        </p:spPr>
      </p:pic>
    </p:spTree>
    <p:extLst>
      <p:ext uri="{BB962C8B-B14F-4D97-AF65-F5344CB8AC3E}">
        <p14:creationId xmlns:p14="http://schemas.microsoft.com/office/powerpoint/2010/main" val="380141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DEABF925-4A80-4407-BAB8-8A06FFEFF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dirty="0"/>
              <a:t>Program Schedule Juniors</a:t>
            </a:r>
            <a:endParaRPr lang="en-US" dirty="0"/>
          </a:p>
        </p:txBody>
      </p:sp>
      <p:sp>
        <p:nvSpPr>
          <p:cNvPr id="11" name="Rectangle 10">
            <a:extLst>
              <a:ext uri="{FF2B5EF4-FFF2-40B4-BE49-F238E27FC236}">
                <a16:creationId xmlns:a16="http://schemas.microsoft.com/office/drawing/2014/main" id="{A3F0E0DD-37C2-4910-AA21-7C7D0FAB0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39016D3C-87EF-410A-8EB8-73641870F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490113" y="2912533"/>
            <a:ext cx="2985899" cy="2933514"/>
          </a:xfrm>
          <a:prstGeom prst="rect">
            <a:avLst/>
          </a:prstGeom>
          <a:effectLst/>
        </p:spPr>
      </p:pic>
      <p:sp>
        <p:nvSpPr>
          <p:cNvPr id="3" name="Content Placeholder 2"/>
          <p:cNvSpPr>
            <a:spLocks noGrp="1"/>
          </p:cNvSpPr>
          <p:nvPr>
            <p:ph idx="1"/>
          </p:nvPr>
        </p:nvSpPr>
        <p:spPr>
          <a:xfrm>
            <a:off x="3476012" y="2286163"/>
            <a:ext cx="5399631" cy="4353176"/>
          </a:xfrm>
        </p:spPr>
        <p:txBody>
          <a:bodyPr>
            <a:normAutofit fontScale="85000" lnSpcReduction="20000"/>
          </a:bodyPr>
          <a:lstStyle/>
          <a:p>
            <a:pPr>
              <a:lnSpc>
                <a:spcPct val="90000"/>
              </a:lnSpc>
            </a:pPr>
            <a:r>
              <a:rPr lang="en-US" b="1" dirty="0">
                <a:solidFill>
                  <a:schemeClr val="bg1"/>
                </a:solidFill>
              </a:rPr>
              <a:t>1st Year:  JUNIORS</a:t>
            </a:r>
            <a:endParaRPr lang="en-US" dirty="0">
              <a:solidFill>
                <a:schemeClr val="bg1"/>
              </a:solidFill>
            </a:endParaRPr>
          </a:p>
          <a:p>
            <a:pPr lvl="1">
              <a:lnSpc>
                <a:spcPct val="90000"/>
              </a:lnSpc>
              <a:buFont typeface="Wingdings" panose="05000000000000000000" pitchFamily="2" charset="2"/>
              <a:buChar char="Ø"/>
            </a:pPr>
            <a:r>
              <a:rPr lang="en-US" sz="2000" dirty="0">
                <a:solidFill>
                  <a:schemeClr val="bg1"/>
                </a:solidFill>
              </a:rPr>
              <a:t>Summer Semester</a:t>
            </a:r>
          </a:p>
          <a:p>
            <a:pPr lvl="1">
              <a:lnSpc>
                <a:spcPct val="90000"/>
              </a:lnSpc>
              <a:buFont typeface="Wingdings" panose="05000000000000000000" pitchFamily="2" charset="2"/>
              <a:buChar char="Ø"/>
            </a:pPr>
            <a:r>
              <a:rPr lang="en-US" sz="2000" dirty="0">
                <a:solidFill>
                  <a:schemeClr val="bg1"/>
                </a:solidFill>
              </a:rPr>
              <a:t>RTE 101 –day/times TBD</a:t>
            </a:r>
          </a:p>
          <a:p>
            <a:pPr lvl="1">
              <a:lnSpc>
                <a:spcPct val="90000"/>
              </a:lnSpc>
              <a:buFont typeface="Wingdings" panose="05000000000000000000" pitchFamily="2" charset="2"/>
              <a:buChar char="Ø"/>
            </a:pPr>
            <a:r>
              <a:rPr lang="en-US" sz="2000" dirty="0">
                <a:solidFill>
                  <a:schemeClr val="bg1"/>
                </a:solidFill>
              </a:rPr>
              <a:t>(if not already completed)</a:t>
            </a:r>
          </a:p>
          <a:p>
            <a:pPr>
              <a:lnSpc>
                <a:spcPct val="90000"/>
              </a:lnSpc>
            </a:pPr>
            <a:endParaRPr lang="en-US" dirty="0">
              <a:solidFill>
                <a:schemeClr val="bg1"/>
              </a:solidFill>
            </a:endParaRPr>
          </a:p>
          <a:p>
            <a:pPr>
              <a:lnSpc>
                <a:spcPct val="90000"/>
              </a:lnSpc>
            </a:pPr>
            <a:r>
              <a:rPr lang="en-US" b="1" dirty="0">
                <a:solidFill>
                  <a:schemeClr val="bg1"/>
                </a:solidFill>
              </a:rPr>
              <a:t>Fall/Spring Semesters</a:t>
            </a:r>
          </a:p>
          <a:p>
            <a:pPr lvl="1">
              <a:lnSpc>
                <a:spcPct val="90000"/>
              </a:lnSpc>
            </a:pPr>
            <a:r>
              <a:rPr lang="en-US" sz="2000" b="1" dirty="0" err="1">
                <a:solidFill>
                  <a:schemeClr val="bg1"/>
                </a:solidFill>
              </a:rPr>
              <a:t>BootCamp</a:t>
            </a:r>
            <a:r>
              <a:rPr lang="en-US" sz="2000" b="1" dirty="0">
                <a:solidFill>
                  <a:schemeClr val="bg1"/>
                </a:solidFill>
              </a:rPr>
              <a:t> Fall M-W (4 weeks in lieu of clinical)</a:t>
            </a:r>
          </a:p>
          <a:p>
            <a:pPr lvl="1">
              <a:lnSpc>
                <a:spcPct val="90000"/>
              </a:lnSpc>
              <a:buFont typeface="Wingdings" panose="05000000000000000000" pitchFamily="2" charset="2"/>
              <a:buChar char="Ø"/>
            </a:pPr>
            <a:r>
              <a:rPr lang="en-US" sz="2000" dirty="0">
                <a:solidFill>
                  <a:schemeClr val="bg1"/>
                </a:solidFill>
              </a:rPr>
              <a:t>Mon/Weds –Clinical -7 hr. days</a:t>
            </a:r>
          </a:p>
          <a:p>
            <a:pPr lvl="1">
              <a:lnSpc>
                <a:spcPct val="90000"/>
              </a:lnSpc>
              <a:buFont typeface="Wingdings" panose="05000000000000000000" pitchFamily="2" charset="2"/>
              <a:buChar char="Ø"/>
            </a:pPr>
            <a:r>
              <a:rPr lang="en-US" sz="2000" dirty="0">
                <a:solidFill>
                  <a:schemeClr val="bg1"/>
                </a:solidFill>
              </a:rPr>
              <a:t>Tues/Thurs/Fri –Classroom/Lab</a:t>
            </a:r>
          </a:p>
          <a:p>
            <a:pPr lvl="1">
              <a:lnSpc>
                <a:spcPct val="90000"/>
              </a:lnSpc>
              <a:buFont typeface="Wingdings" panose="05000000000000000000" pitchFamily="2" charset="2"/>
              <a:buChar char="Ø"/>
            </a:pPr>
            <a:r>
              <a:rPr lang="en-US" sz="2000" dirty="0">
                <a:solidFill>
                  <a:schemeClr val="bg1"/>
                </a:solidFill>
              </a:rPr>
              <a:t>(start and end times can vary)</a:t>
            </a:r>
          </a:p>
          <a:p>
            <a:pPr lvl="1">
              <a:lnSpc>
                <a:spcPct val="90000"/>
              </a:lnSpc>
              <a:buFont typeface="Wingdings" panose="05000000000000000000" pitchFamily="2" charset="2"/>
              <a:buChar char="Ø"/>
            </a:pPr>
            <a:endParaRPr lang="en-US" sz="2000" dirty="0">
              <a:solidFill>
                <a:schemeClr val="bg1"/>
              </a:solidFill>
            </a:endParaRPr>
          </a:p>
          <a:p>
            <a:pPr>
              <a:lnSpc>
                <a:spcPct val="90000"/>
              </a:lnSpc>
            </a:pPr>
            <a:r>
              <a:rPr lang="en-US" b="1" dirty="0">
                <a:solidFill>
                  <a:schemeClr val="bg1"/>
                </a:solidFill>
              </a:rPr>
              <a:t>Summer Semester</a:t>
            </a:r>
          </a:p>
          <a:p>
            <a:pPr lvl="1">
              <a:lnSpc>
                <a:spcPct val="90000"/>
              </a:lnSpc>
              <a:buFont typeface="Wingdings" panose="05000000000000000000" pitchFamily="2" charset="2"/>
              <a:buChar char="Ø"/>
            </a:pPr>
            <a:r>
              <a:rPr lang="en-US" sz="2000" dirty="0">
                <a:solidFill>
                  <a:schemeClr val="bg1"/>
                </a:solidFill>
              </a:rPr>
              <a:t>Mon –Thurs –Clinical -7 hour days</a:t>
            </a:r>
            <a:endParaRPr lang="en-US" sz="2000" b="1" dirty="0">
              <a:solidFill>
                <a:schemeClr val="bg1"/>
              </a:solidFill>
            </a:endParaRPr>
          </a:p>
          <a:p>
            <a:pPr lvl="1">
              <a:lnSpc>
                <a:spcPct val="90000"/>
              </a:lnSpc>
              <a:buFont typeface="Wingdings" panose="05000000000000000000" pitchFamily="2" charset="2"/>
              <a:buChar char="Ø"/>
            </a:pPr>
            <a:endParaRPr lang="en-US" sz="1000" dirty="0">
              <a:solidFill>
                <a:schemeClr val="bg1"/>
              </a:solidFill>
            </a:endParaRPr>
          </a:p>
        </p:txBody>
      </p:sp>
    </p:spTree>
    <p:extLst>
      <p:ext uri="{BB962C8B-B14F-4D97-AF65-F5344CB8AC3E}">
        <p14:creationId xmlns:p14="http://schemas.microsoft.com/office/powerpoint/2010/main" val="418675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dirty="0"/>
              <a:t>Program Schedule Seniors</a:t>
            </a:r>
          </a:p>
        </p:txBody>
      </p:sp>
      <p:sp>
        <p:nvSpPr>
          <p:cNvPr id="11" name="Rectangle 10">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486698" y="2286162"/>
            <a:ext cx="3844638" cy="4440603"/>
          </a:xfrm>
        </p:spPr>
        <p:txBody>
          <a:bodyPr>
            <a:normAutofit fontScale="85000" lnSpcReduction="20000"/>
          </a:bodyPr>
          <a:lstStyle/>
          <a:p>
            <a:pPr>
              <a:lnSpc>
                <a:spcPct val="90000"/>
              </a:lnSpc>
            </a:pPr>
            <a:r>
              <a:rPr lang="en-US" b="1" dirty="0">
                <a:solidFill>
                  <a:schemeClr val="bg1"/>
                </a:solidFill>
              </a:rPr>
              <a:t>Senior year</a:t>
            </a:r>
          </a:p>
          <a:p>
            <a:pPr marL="0" indent="0">
              <a:lnSpc>
                <a:spcPct val="90000"/>
              </a:lnSpc>
              <a:buNone/>
            </a:pPr>
            <a:endParaRPr lang="en-US" b="1" dirty="0">
              <a:solidFill>
                <a:schemeClr val="bg1"/>
              </a:solidFill>
            </a:endParaRPr>
          </a:p>
          <a:p>
            <a:pPr marL="342900" lvl="1" indent="-342900">
              <a:lnSpc>
                <a:spcPct val="90000"/>
              </a:lnSpc>
            </a:pPr>
            <a:r>
              <a:rPr lang="en-US" sz="2000" b="1" dirty="0">
                <a:solidFill>
                  <a:schemeClr val="bg1"/>
                </a:solidFill>
              </a:rPr>
              <a:t>Fall semester</a:t>
            </a:r>
          </a:p>
          <a:p>
            <a:pPr lvl="1">
              <a:lnSpc>
                <a:spcPct val="90000"/>
              </a:lnSpc>
              <a:buFont typeface="Wingdings" panose="05000000000000000000" pitchFamily="2" charset="2"/>
              <a:buChar char="Ø"/>
            </a:pPr>
            <a:r>
              <a:rPr lang="en-US" sz="2000" dirty="0">
                <a:solidFill>
                  <a:schemeClr val="bg1"/>
                </a:solidFill>
              </a:rPr>
              <a:t>Mon/Wed -Classroom/Lab</a:t>
            </a:r>
          </a:p>
          <a:p>
            <a:pPr lvl="1">
              <a:lnSpc>
                <a:spcPct val="90000"/>
              </a:lnSpc>
              <a:buFont typeface="Wingdings" panose="05000000000000000000" pitchFamily="2" charset="2"/>
              <a:buChar char="Ø"/>
            </a:pPr>
            <a:r>
              <a:rPr lang="en-US" sz="2000" dirty="0">
                <a:solidFill>
                  <a:schemeClr val="bg1"/>
                </a:solidFill>
              </a:rPr>
              <a:t>Tues/Thurs/Fri -Clinical –7 hr. days </a:t>
            </a:r>
          </a:p>
          <a:p>
            <a:pPr lvl="1">
              <a:lnSpc>
                <a:spcPct val="90000"/>
              </a:lnSpc>
              <a:buFont typeface="Wingdings" panose="05000000000000000000" pitchFamily="2" charset="2"/>
              <a:buChar char="Ø"/>
            </a:pPr>
            <a:r>
              <a:rPr lang="en-US" sz="2000" dirty="0">
                <a:solidFill>
                  <a:schemeClr val="bg1"/>
                </a:solidFill>
              </a:rPr>
              <a:t>Occasional evenings/weekends</a:t>
            </a:r>
            <a:endParaRPr lang="en-US" sz="2000" b="1" dirty="0">
              <a:solidFill>
                <a:schemeClr val="bg1"/>
              </a:solidFill>
            </a:endParaRPr>
          </a:p>
          <a:p>
            <a:pPr>
              <a:lnSpc>
                <a:spcPct val="90000"/>
              </a:lnSpc>
            </a:pPr>
            <a:endParaRPr lang="en-US" dirty="0">
              <a:solidFill>
                <a:schemeClr val="bg1"/>
              </a:solidFill>
            </a:endParaRPr>
          </a:p>
          <a:p>
            <a:pPr>
              <a:lnSpc>
                <a:spcPct val="90000"/>
              </a:lnSpc>
            </a:pPr>
            <a:r>
              <a:rPr lang="en-US" b="1" dirty="0">
                <a:solidFill>
                  <a:schemeClr val="bg1"/>
                </a:solidFill>
              </a:rPr>
              <a:t>Spring semester</a:t>
            </a:r>
          </a:p>
          <a:p>
            <a:pPr lvl="1">
              <a:lnSpc>
                <a:spcPct val="90000"/>
              </a:lnSpc>
              <a:buFont typeface="Wingdings" panose="05000000000000000000" pitchFamily="2" charset="2"/>
              <a:buChar char="Ø"/>
            </a:pPr>
            <a:r>
              <a:rPr lang="en-US" sz="2000" dirty="0">
                <a:solidFill>
                  <a:schemeClr val="bg1"/>
                </a:solidFill>
              </a:rPr>
              <a:t>Mon/Wed -Classroom/Lab</a:t>
            </a:r>
          </a:p>
          <a:p>
            <a:pPr lvl="1">
              <a:lnSpc>
                <a:spcPct val="90000"/>
              </a:lnSpc>
              <a:buFont typeface="Wingdings" panose="05000000000000000000" pitchFamily="2" charset="2"/>
              <a:buChar char="Ø"/>
            </a:pPr>
            <a:r>
              <a:rPr lang="en-US" sz="2000" dirty="0">
                <a:solidFill>
                  <a:schemeClr val="bg1"/>
                </a:solidFill>
              </a:rPr>
              <a:t>Tues/Thurs/Fri -Clinical –7 hr. days </a:t>
            </a:r>
          </a:p>
          <a:p>
            <a:pPr lvl="1">
              <a:lnSpc>
                <a:spcPct val="90000"/>
              </a:lnSpc>
              <a:buFont typeface="Wingdings" panose="05000000000000000000" pitchFamily="2" charset="2"/>
              <a:buChar char="Ø"/>
            </a:pPr>
            <a:r>
              <a:rPr lang="en-US" sz="2000" dirty="0">
                <a:solidFill>
                  <a:schemeClr val="bg1"/>
                </a:solidFill>
              </a:rPr>
              <a:t>Occasional evenings/weekends</a:t>
            </a:r>
          </a:p>
          <a:p>
            <a:pPr marL="457200" lvl="1" indent="0">
              <a:lnSpc>
                <a:spcPct val="90000"/>
              </a:lnSpc>
              <a:buNone/>
            </a:pPr>
            <a:endParaRPr lang="en-US" sz="1400" dirty="0">
              <a:solidFill>
                <a:schemeClr val="bg1"/>
              </a:solidFill>
            </a:endParaRPr>
          </a:p>
          <a:p>
            <a:pPr marL="457200" lvl="1" indent="0">
              <a:lnSpc>
                <a:spcPct val="90000"/>
              </a:lnSpc>
              <a:buNone/>
            </a:pPr>
            <a:endParaRPr lang="en-US" sz="1400" dirty="0">
              <a:solidFill>
                <a:schemeClr val="bg1"/>
              </a:solidFill>
            </a:endParaRPr>
          </a:p>
          <a:p>
            <a:pPr lvl="1">
              <a:lnSpc>
                <a:spcPct val="90000"/>
              </a:lnSpc>
              <a:buFont typeface="Wingdings" panose="05000000000000000000" pitchFamily="2" charset="2"/>
              <a:buChar char="Ø"/>
            </a:pPr>
            <a:endParaRPr lang="en-US" sz="1400" dirty="0">
              <a:solidFill>
                <a:schemeClr val="bg1"/>
              </a:solidFill>
            </a:endParaRPr>
          </a:p>
          <a:p>
            <a:pPr lvl="1">
              <a:lnSpc>
                <a:spcPct val="90000"/>
              </a:lnSpc>
              <a:buFont typeface="Wingdings" panose="05000000000000000000" pitchFamily="2" charset="2"/>
              <a:buChar char="Ø"/>
            </a:pPr>
            <a:endParaRPr lang="en-US" sz="1400" dirty="0">
              <a:solidFill>
                <a:schemeClr val="bg1"/>
              </a:solidFill>
            </a:endParaRPr>
          </a:p>
        </p:txBody>
      </p:sp>
      <p:pic>
        <p:nvPicPr>
          <p:cNvPr id="4" name="Picture 3"/>
          <p:cNvPicPr>
            <a:picLocks noChangeAspect="1"/>
          </p:cNvPicPr>
          <p:nvPr/>
        </p:nvPicPr>
        <p:blipFill>
          <a:blip r:embed="rId3"/>
          <a:stretch>
            <a:fillRect/>
          </a:stretch>
        </p:blipFill>
        <p:spPr>
          <a:xfrm>
            <a:off x="4690978" y="2548281"/>
            <a:ext cx="3844638" cy="3662018"/>
          </a:xfrm>
          <a:prstGeom prst="rect">
            <a:avLst/>
          </a:prstGeom>
          <a:effectLst/>
        </p:spPr>
      </p:pic>
    </p:spTree>
    <p:extLst>
      <p:ext uri="{BB962C8B-B14F-4D97-AF65-F5344CB8AC3E}">
        <p14:creationId xmlns:p14="http://schemas.microsoft.com/office/powerpoint/2010/main" val="2617892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776" y="337931"/>
            <a:ext cx="3597533" cy="1381540"/>
          </a:xfrm>
        </p:spPr>
        <p:txBody>
          <a:bodyPr>
            <a:normAutofit/>
          </a:bodyPr>
          <a:lstStyle/>
          <a:p>
            <a:r>
              <a:rPr lang="en-US" b="1" dirty="0"/>
              <a:t>Program Curriculum</a:t>
            </a:r>
            <a:endParaRPr lang="en-US" dirty="0"/>
          </a:p>
        </p:txBody>
      </p:sp>
      <p:pic>
        <p:nvPicPr>
          <p:cNvPr id="4" name="Picture 3"/>
          <p:cNvPicPr>
            <a:picLocks noChangeAspect="1"/>
          </p:cNvPicPr>
          <p:nvPr/>
        </p:nvPicPr>
        <p:blipFill rotWithShape="1">
          <a:blip r:embed="rId3"/>
          <a:srcRect r="3350"/>
          <a:stretch/>
        </p:blipFill>
        <p:spPr>
          <a:xfrm>
            <a:off x="4570807" y="609601"/>
            <a:ext cx="4087417" cy="5638797"/>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8CFA7DB6-9E1C-4921-AAAA-A5A1EDBCBA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38540" y="1719471"/>
            <a:ext cx="4087416" cy="4899989"/>
          </a:xfrm>
        </p:spPr>
        <p:txBody>
          <a:bodyPr>
            <a:normAutofit fontScale="77500" lnSpcReduction="20000"/>
          </a:bodyPr>
          <a:lstStyle/>
          <a:p>
            <a:pPr>
              <a:lnSpc>
                <a:spcPct val="90000"/>
              </a:lnSpc>
            </a:pPr>
            <a:r>
              <a:rPr lang="en-US" b="1" dirty="0"/>
              <a:t>Principles of radiation: </a:t>
            </a:r>
          </a:p>
          <a:p>
            <a:pPr lvl="1">
              <a:lnSpc>
                <a:spcPct val="90000"/>
              </a:lnSpc>
              <a:buFont typeface="Wingdings" panose="05000000000000000000" pitchFamily="2" charset="2"/>
              <a:buChar char="Ø"/>
            </a:pPr>
            <a:r>
              <a:rPr lang="en-US" sz="2000" dirty="0"/>
              <a:t>Production of x-rays</a:t>
            </a:r>
          </a:p>
          <a:p>
            <a:pPr lvl="1">
              <a:lnSpc>
                <a:spcPct val="90000"/>
              </a:lnSpc>
              <a:buFont typeface="Wingdings" panose="05000000000000000000" pitchFamily="2" charset="2"/>
              <a:buChar char="Ø"/>
            </a:pPr>
            <a:r>
              <a:rPr lang="en-US" sz="2000" dirty="0"/>
              <a:t>Properties of x-ray energy </a:t>
            </a:r>
          </a:p>
          <a:p>
            <a:pPr lvl="1">
              <a:lnSpc>
                <a:spcPct val="90000"/>
              </a:lnSpc>
              <a:buFont typeface="Wingdings" panose="05000000000000000000" pitchFamily="2" charset="2"/>
              <a:buChar char="Ø"/>
            </a:pPr>
            <a:r>
              <a:rPr lang="en-US" sz="2000" dirty="0"/>
              <a:t>Understanding of x-ray equipment operation</a:t>
            </a:r>
          </a:p>
          <a:p>
            <a:pPr lvl="1">
              <a:lnSpc>
                <a:spcPct val="90000"/>
              </a:lnSpc>
              <a:buFont typeface="Wingdings" panose="05000000000000000000" pitchFamily="2" charset="2"/>
              <a:buChar char="Ø"/>
            </a:pPr>
            <a:r>
              <a:rPr lang="en-US" sz="2000" dirty="0"/>
              <a:t>How x-rays interact with human cells </a:t>
            </a:r>
          </a:p>
          <a:p>
            <a:pPr lvl="1">
              <a:lnSpc>
                <a:spcPct val="90000"/>
              </a:lnSpc>
              <a:buFont typeface="Wingdings" panose="05000000000000000000" pitchFamily="2" charset="2"/>
              <a:buChar char="Ø"/>
            </a:pPr>
            <a:r>
              <a:rPr lang="en-US" sz="2000" dirty="0"/>
              <a:t>How x-rays interact with atoms</a:t>
            </a:r>
          </a:p>
          <a:p>
            <a:pPr>
              <a:lnSpc>
                <a:spcPct val="90000"/>
              </a:lnSpc>
            </a:pPr>
            <a:r>
              <a:rPr lang="en-US" b="1" dirty="0"/>
              <a:t>Anatomy and Procedures: </a:t>
            </a:r>
          </a:p>
          <a:p>
            <a:pPr lvl="1">
              <a:lnSpc>
                <a:spcPct val="90000"/>
              </a:lnSpc>
              <a:buFont typeface="Wingdings" panose="05000000000000000000" pitchFamily="2" charset="2"/>
              <a:buChar char="Ø"/>
            </a:pPr>
            <a:r>
              <a:rPr lang="en-US" sz="2000" dirty="0"/>
              <a:t>Basic understanding of all anatomical systems </a:t>
            </a:r>
          </a:p>
          <a:p>
            <a:pPr lvl="1">
              <a:lnSpc>
                <a:spcPct val="90000"/>
              </a:lnSpc>
              <a:buFont typeface="Wingdings" panose="05000000000000000000" pitchFamily="2" charset="2"/>
              <a:buChar char="Ø"/>
            </a:pPr>
            <a:r>
              <a:rPr lang="en-US" sz="2000" dirty="0"/>
              <a:t>In-depth knowledge of bony anatomy</a:t>
            </a:r>
          </a:p>
          <a:p>
            <a:pPr lvl="1">
              <a:lnSpc>
                <a:spcPct val="90000"/>
              </a:lnSpc>
              <a:buFont typeface="Wingdings" panose="05000000000000000000" pitchFamily="2" charset="2"/>
              <a:buChar char="Ø"/>
            </a:pPr>
            <a:r>
              <a:rPr lang="en-US" sz="2000" dirty="0"/>
              <a:t>Positioning of body parts for radiographic image production</a:t>
            </a:r>
          </a:p>
          <a:p>
            <a:pPr lvl="1">
              <a:lnSpc>
                <a:spcPct val="90000"/>
              </a:lnSpc>
              <a:buFont typeface="Wingdings" panose="05000000000000000000" pitchFamily="2" charset="2"/>
              <a:buChar char="Ø"/>
            </a:pPr>
            <a:r>
              <a:rPr lang="en-US" sz="2000" dirty="0"/>
              <a:t>Understanding and use of appropriate technical factors needed in order to create a diagnostic image</a:t>
            </a:r>
          </a:p>
          <a:p>
            <a:pPr>
              <a:lnSpc>
                <a:spcPct val="90000"/>
              </a:lnSpc>
            </a:pPr>
            <a:endParaRPr lang="en-US" sz="1000" dirty="0"/>
          </a:p>
          <a:p>
            <a:pPr>
              <a:lnSpc>
                <a:spcPct val="90000"/>
              </a:lnSpc>
            </a:pPr>
            <a:endParaRPr lang="en-US" sz="1000" dirty="0"/>
          </a:p>
        </p:txBody>
      </p:sp>
    </p:spTree>
    <p:extLst>
      <p:ext uri="{BB962C8B-B14F-4D97-AF65-F5344CB8AC3E}">
        <p14:creationId xmlns:p14="http://schemas.microsoft.com/office/powerpoint/2010/main" val="228955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224445"/>
            <a:ext cx="8326582" cy="1323940"/>
          </a:xfrm>
        </p:spPr>
        <p:txBody>
          <a:bodyPr>
            <a:normAutofit fontScale="90000"/>
          </a:bodyPr>
          <a:lstStyle/>
          <a:p>
            <a:r>
              <a:rPr lang="en-US" b="1">
                <a:solidFill>
                  <a:schemeClr val="tx1"/>
                </a:solidFill>
              </a:rPr>
              <a:t>If accepted into the program, we pledge to:</a:t>
            </a:r>
            <a:endParaRPr lang="en-US" b="1" dirty="0">
              <a:solidFill>
                <a:schemeClr val="tx1"/>
              </a:solidFill>
            </a:endParaRPr>
          </a:p>
        </p:txBody>
      </p:sp>
      <p:graphicFrame>
        <p:nvGraphicFramePr>
          <p:cNvPr id="7" name="Content Placeholder 2">
            <a:extLst>
              <a:ext uri="{FF2B5EF4-FFF2-40B4-BE49-F238E27FC236}">
                <a16:creationId xmlns:a16="http://schemas.microsoft.com/office/drawing/2014/main" id="{165A5E30-6A82-4EC9-880A-98459D2CE238}"/>
              </a:ext>
            </a:extLst>
          </p:cNvPr>
          <p:cNvGraphicFramePr>
            <a:graphicFrameLocks noGrp="1"/>
          </p:cNvGraphicFramePr>
          <p:nvPr>
            <p:ph idx="1"/>
          </p:nvPr>
        </p:nvGraphicFramePr>
        <p:xfrm>
          <a:off x="282633" y="1694688"/>
          <a:ext cx="8251768" cy="5030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55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119388EF-16AD-4007-9187-44574DDDE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dirty="0"/>
              <a:t>Curriculum</a:t>
            </a:r>
          </a:p>
        </p:txBody>
      </p:sp>
      <p:sp>
        <p:nvSpPr>
          <p:cNvPr id="11" name="Rectangle 10">
            <a:extLst>
              <a:ext uri="{FF2B5EF4-FFF2-40B4-BE49-F238E27FC236}">
                <a16:creationId xmlns:a16="http://schemas.microsoft.com/office/drawing/2014/main" id="{2499B0BB-6CF4-4169-A017-72E278687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814559DA-E155-4929-880D-F82FEEA74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693001" y="2548281"/>
            <a:ext cx="3682943" cy="3662018"/>
          </a:xfrm>
          <a:prstGeom prst="rect">
            <a:avLst/>
          </a:prstGeom>
          <a:effectLst/>
        </p:spPr>
      </p:pic>
      <p:sp>
        <p:nvSpPr>
          <p:cNvPr id="3" name="Content Placeholder 2"/>
          <p:cNvSpPr>
            <a:spLocks noGrp="1"/>
          </p:cNvSpPr>
          <p:nvPr>
            <p:ph idx="1"/>
          </p:nvPr>
        </p:nvSpPr>
        <p:spPr>
          <a:xfrm>
            <a:off x="4572000" y="2286163"/>
            <a:ext cx="4085771" cy="4303480"/>
          </a:xfrm>
        </p:spPr>
        <p:txBody>
          <a:bodyPr>
            <a:normAutofit fontScale="77500" lnSpcReduction="20000"/>
          </a:bodyPr>
          <a:lstStyle/>
          <a:p>
            <a:pPr>
              <a:lnSpc>
                <a:spcPct val="90000"/>
              </a:lnSpc>
            </a:pPr>
            <a:endParaRPr lang="en-US" sz="900" dirty="0">
              <a:solidFill>
                <a:schemeClr val="bg1"/>
              </a:solidFill>
            </a:endParaRPr>
          </a:p>
          <a:p>
            <a:pPr>
              <a:lnSpc>
                <a:spcPct val="90000"/>
              </a:lnSpc>
            </a:pPr>
            <a:r>
              <a:rPr lang="en-US" dirty="0">
                <a:solidFill>
                  <a:schemeClr val="bg1"/>
                </a:solidFill>
              </a:rPr>
              <a:t>Pathology</a:t>
            </a:r>
          </a:p>
          <a:p>
            <a:pPr lvl="1">
              <a:lnSpc>
                <a:spcPct val="90000"/>
              </a:lnSpc>
              <a:buFont typeface="Wingdings" panose="05000000000000000000" pitchFamily="2" charset="2"/>
              <a:buChar char="Ø"/>
            </a:pPr>
            <a:r>
              <a:rPr lang="en-US" sz="2000" dirty="0">
                <a:solidFill>
                  <a:schemeClr val="bg1"/>
                </a:solidFill>
              </a:rPr>
              <a:t>Familiarity with common diseases and how they affect the x-ray image</a:t>
            </a:r>
          </a:p>
          <a:p>
            <a:pPr>
              <a:lnSpc>
                <a:spcPct val="90000"/>
              </a:lnSpc>
            </a:pPr>
            <a:endParaRPr lang="en-US" dirty="0">
              <a:solidFill>
                <a:schemeClr val="bg1"/>
              </a:solidFill>
            </a:endParaRPr>
          </a:p>
          <a:p>
            <a:pPr>
              <a:lnSpc>
                <a:spcPct val="90000"/>
              </a:lnSpc>
            </a:pPr>
            <a:r>
              <a:rPr lang="en-US" dirty="0">
                <a:solidFill>
                  <a:schemeClr val="bg1"/>
                </a:solidFill>
              </a:rPr>
              <a:t>Patient Care</a:t>
            </a:r>
          </a:p>
          <a:p>
            <a:pPr lvl="1">
              <a:lnSpc>
                <a:spcPct val="90000"/>
              </a:lnSpc>
              <a:buFont typeface="Wingdings" panose="05000000000000000000" pitchFamily="2" charset="2"/>
              <a:buChar char="Ø"/>
            </a:pPr>
            <a:r>
              <a:rPr lang="en-US" sz="2000" dirty="0">
                <a:solidFill>
                  <a:schemeClr val="bg1"/>
                </a:solidFill>
              </a:rPr>
              <a:t>Basic healthcare principles</a:t>
            </a:r>
          </a:p>
          <a:p>
            <a:pPr lvl="1">
              <a:lnSpc>
                <a:spcPct val="90000"/>
              </a:lnSpc>
              <a:buFont typeface="Wingdings" panose="05000000000000000000" pitchFamily="2" charset="2"/>
              <a:buChar char="Ø"/>
            </a:pPr>
            <a:r>
              <a:rPr lang="en-US" sz="2000" dirty="0">
                <a:solidFill>
                  <a:schemeClr val="bg1"/>
                </a:solidFill>
              </a:rPr>
              <a:t>Medications</a:t>
            </a:r>
          </a:p>
          <a:p>
            <a:pPr lvl="1">
              <a:lnSpc>
                <a:spcPct val="90000"/>
              </a:lnSpc>
              <a:buFont typeface="Wingdings" panose="05000000000000000000" pitchFamily="2" charset="2"/>
              <a:buChar char="Ø"/>
            </a:pPr>
            <a:r>
              <a:rPr lang="en-US" sz="2000" dirty="0">
                <a:solidFill>
                  <a:schemeClr val="bg1"/>
                </a:solidFill>
              </a:rPr>
              <a:t>Sterile procedures </a:t>
            </a:r>
          </a:p>
          <a:p>
            <a:pPr lvl="1">
              <a:lnSpc>
                <a:spcPct val="90000"/>
              </a:lnSpc>
              <a:buFont typeface="Wingdings" panose="05000000000000000000" pitchFamily="2" charset="2"/>
              <a:buChar char="Ø"/>
            </a:pPr>
            <a:r>
              <a:rPr lang="en-US" sz="2000" dirty="0">
                <a:solidFill>
                  <a:schemeClr val="bg1"/>
                </a:solidFill>
              </a:rPr>
              <a:t>Starting IV’s</a:t>
            </a:r>
          </a:p>
          <a:p>
            <a:pPr lvl="1">
              <a:lnSpc>
                <a:spcPct val="90000"/>
              </a:lnSpc>
              <a:buFont typeface="Wingdings" panose="05000000000000000000" pitchFamily="2" charset="2"/>
              <a:buChar char="Ø"/>
            </a:pPr>
            <a:r>
              <a:rPr lang="en-US" sz="2000" dirty="0">
                <a:solidFill>
                  <a:schemeClr val="bg1"/>
                </a:solidFill>
              </a:rPr>
              <a:t>Vital signs </a:t>
            </a:r>
          </a:p>
          <a:p>
            <a:pPr lvl="1">
              <a:lnSpc>
                <a:spcPct val="90000"/>
              </a:lnSpc>
              <a:buFont typeface="Wingdings" panose="05000000000000000000" pitchFamily="2" charset="2"/>
              <a:buChar char="Ø"/>
            </a:pPr>
            <a:r>
              <a:rPr lang="en-US" sz="2000" dirty="0">
                <a:solidFill>
                  <a:schemeClr val="bg1"/>
                </a:solidFill>
              </a:rPr>
              <a:t>CPR</a:t>
            </a:r>
          </a:p>
          <a:p>
            <a:pPr>
              <a:lnSpc>
                <a:spcPct val="90000"/>
              </a:lnSpc>
              <a:buFont typeface="Wingdings" panose="05000000000000000000" pitchFamily="2" charset="2"/>
              <a:buChar char="Ø"/>
            </a:pPr>
            <a:endParaRPr lang="en-US" dirty="0">
              <a:solidFill>
                <a:schemeClr val="bg1"/>
              </a:solidFill>
            </a:endParaRPr>
          </a:p>
          <a:p>
            <a:pPr>
              <a:lnSpc>
                <a:spcPct val="90000"/>
              </a:lnSpc>
              <a:buFont typeface="Wingdings" panose="05000000000000000000" pitchFamily="2" charset="2"/>
              <a:buChar char="Ø"/>
            </a:pPr>
            <a:r>
              <a:rPr lang="en-US" dirty="0">
                <a:solidFill>
                  <a:schemeClr val="bg1"/>
                </a:solidFill>
              </a:rPr>
              <a:t>Basic understanding of the care and treatment of the ill</a:t>
            </a:r>
          </a:p>
          <a:p>
            <a:pPr>
              <a:lnSpc>
                <a:spcPct val="90000"/>
              </a:lnSpc>
            </a:pPr>
            <a:endParaRPr lang="en-US" dirty="0">
              <a:solidFill>
                <a:schemeClr val="bg1"/>
              </a:solidFill>
            </a:endParaRPr>
          </a:p>
          <a:p>
            <a:pPr>
              <a:lnSpc>
                <a:spcPct val="90000"/>
              </a:lnSpc>
            </a:pPr>
            <a:endParaRPr lang="en-US" sz="900" dirty="0">
              <a:solidFill>
                <a:schemeClr val="bg1"/>
              </a:solidFill>
            </a:endParaRPr>
          </a:p>
        </p:txBody>
      </p:sp>
    </p:spTree>
    <p:extLst>
      <p:ext uri="{BB962C8B-B14F-4D97-AF65-F5344CB8AC3E}">
        <p14:creationId xmlns:p14="http://schemas.microsoft.com/office/powerpoint/2010/main" val="932560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3598632" cy="1400530"/>
          </a:xfrm>
        </p:spPr>
        <p:txBody>
          <a:bodyPr>
            <a:normAutofit/>
          </a:bodyPr>
          <a:lstStyle/>
          <a:p>
            <a:r>
              <a:rPr lang="en-US" b="1" dirty="0"/>
              <a:t>Curriculum</a:t>
            </a:r>
          </a:p>
        </p:txBody>
      </p:sp>
      <p:sp>
        <p:nvSpPr>
          <p:cNvPr id="12" name="Rectangle 11">
            <a:extLst>
              <a:ext uri="{FF2B5EF4-FFF2-40B4-BE49-F238E27FC236}">
                <a16:creationId xmlns:a16="http://schemas.microsoft.com/office/drawing/2014/main" id="{D15B238E-C60B-4E8A-9025-0FD6ACD53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4">
            <a:extLst>
              <a:ext uri="{FF2B5EF4-FFF2-40B4-BE49-F238E27FC236}">
                <a16:creationId xmlns:a16="http://schemas.microsoft.com/office/drawing/2014/main" id="{E86DB392-B033-4B0E-9F5B-33C798FFB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484632"/>
            <a:ext cx="3847653"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471292" y="1066998"/>
            <a:ext cx="2766820" cy="1971840"/>
          </a:xfrm>
          <a:prstGeom prst="rect">
            <a:avLst/>
          </a:prstGeom>
          <a:effectLst/>
        </p:spPr>
      </p:pic>
      <p:sp>
        <p:nvSpPr>
          <p:cNvPr id="16" name="Rectangle 15">
            <a:extLst>
              <a:ext uri="{FF2B5EF4-FFF2-40B4-BE49-F238E27FC236}">
                <a16:creationId xmlns:a16="http://schemas.microsoft.com/office/drawing/2014/main" id="{5567E84A-411E-461D-971D-9C69DA5C2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4584" y="2052918"/>
            <a:ext cx="3598257" cy="4195481"/>
          </a:xfrm>
        </p:spPr>
        <p:txBody>
          <a:bodyPr>
            <a:normAutofit/>
          </a:bodyPr>
          <a:lstStyle/>
          <a:p>
            <a:endParaRPr lang="en-US" dirty="0"/>
          </a:p>
          <a:p>
            <a:r>
              <a:rPr lang="en-US" b="1" dirty="0"/>
              <a:t>Clinical Internship: </a:t>
            </a:r>
          </a:p>
          <a:p>
            <a:pPr lvl="1">
              <a:buFont typeface="Wingdings" panose="05000000000000000000" pitchFamily="2" charset="2"/>
              <a:buChar char="Ø"/>
            </a:pPr>
            <a:r>
              <a:rPr lang="en-US" sz="2400" dirty="0"/>
              <a:t>14-32 hours each week at area hospitals performing radiographic procedures</a:t>
            </a:r>
          </a:p>
          <a:p>
            <a:endParaRPr lang="en-US" dirty="0"/>
          </a:p>
        </p:txBody>
      </p:sp>
      <p:pic>
        <p:nvPicPr>
          <p:cNvPr id="4" name="Picture 3"/>
          <p:cNvPicPr>
            <a:picLocks noChangeAspect="1"/>
          </p:cNvPicPr>
          <p:nvPr/>
        </p:nvPicPr>
        <p:blipFill>
          <a:blip r:embed="rId4"/>
          <a:stretch>
            <a:fillRect/>
          </a:stretch>
        </p:blipFill>
        <p:spPr>
          <a:xfrm>
            <a:off x="5060143" y="3227616"/>
            <a:ext cx="3599273" cy="2699454"/>
          </a:xfrm>
          <a:prstGeom prst="rect">
            <a:avLst/>
          </a:prstGeom>
          <a:effectLst/>
        </p:spPr>
      </p:pic>
      <p:sp>
        <p:nvSpPr>
          <p:cNvPr id="6" name="Rectangle 5"/>
          <p:cNvSpPr/>
          <p:nvPr/>
        </p:nvSpPr>
        <p:spPr>
          <a:xfrm>
            <a:off x="5580076" y="2605503"/>
            <a:ext cx="2553874" cy="182007"/>
          </a:xfrm>
          <a:prstGeom prst="rect">
            <a:avLst/>
          </a:prstGeom>
          <a:solidFill>
            <a:srgbClr val="000000">
              <a:alpha val="50000"/>
            </a:srgbClr>
          </a:solidFill>
          <a:ln>
            <a:noFill/>
          </a:ln>
        </p:spPr>
        <p:txBody>
          <a:bodyPr wrap="square">
            <a:noAutofit/>
          </a:bodyPr>
          <a:lstStyle/>
          <a:p>
            <a:pPr algn="ctr">
              <a:spcAft>
                <a:spcPts val="600"/>
              </a:spcAft>
            </a:pPr>
            <a:r>
              <a:rPr lang="en-US" sz="1300">
                <a:solidFill>
                  <a:srgbClr val="FFFFFF"/>
                </a:solidFill>
              </a:rPr>
              <a:t>Cervical Spine x-ray</a:t>
            </a:r>
          </a:p>
        </p:txBody>
      </p:sp>
      <p:sp>
        <p:nvSpPr>
          <p:cNvPr id="7" name="Rectangle 6"/>
          <p:cNvSpPr/>
          <p:nvPr/>
        </p:nvSpPr>
        <p:spPr>
          <a:xfrm>
            <a:off x="5293206" y="5299135"/>
            <a:ext cx="3122993" cy="234224"/>
          </a:xfrm>
          <a:prstGeom prst="rect">
            <a:avLst/>
          </a:prstGeom>
          <a:solidFill>
            <a:srgbClr val="000000">
              <a:alpha val="50000"/>
            </a:srgbClr>
          </a:solidFill>
          <a:ln>
            <a:noFill/>
          </a:ln>
        </p:spPr>
        <p:txBody>
          <a:bodyPr wrap="square">
            <a:noAutofit/>
          </a:bodyPr>
          <a:lstStyle/>
          <a:p>
            <a:pPr algn="ctr">
              <a:spcAft>
                <a:spcPts val="600"/>
              </a:spcAft>
            </a:pPr>
            <a:r>
              <a:rPr lang="en-US" sz="1300" b="0" i="0" u="none" strike="noStrike" baseline="0">
                <a:solidFill>
                  <a:srgbClr val="FFFFFF"/>
                </a:solidFill>
              </a:rPr>
              <a:t>Chest x-ray</a:t>
            </a:r>
            <a:endParaRPr lang="en-US" sz="1300">
              <a:solidFill>
                <a:srgbClr val="FFFFFF"/>
              </a:solidFill>
            </a:endParaRPr>
          </a:p>
        </p:txBody>
      </p:sp>
    </p:spTree>
    <p:extLst>
      <p:ext uri="{BB962C8B-B14F-4D97-AF65-F5344CB8AC3E}">
        <p14:creationId xmlns:p14="http://schemas.microsoft.com/office/powerpoint/2010/main" val="1639660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878E39B0-B6CB-49AB-A20A-A6C85A5CD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dirty="0"/>
              <a:t>Affiliate Hospitals</a:t>
            </a:r>
            <a:endParaRPr lang="en-US" dirty="0"/>
          </a:p>
        </p:txBody>
      </p:sp>
      <p:sp>
        <p:nvSpPr>
          <p:cNvPr id="11" name="Rectangle 10">
            <a:extLst>
              <a:ext uri="{FF2B5EF4-FFF2-40B4-BE49-F238E27FC236}">
                <a16:creationId xmlns:a16="http://schemas.microsoft.com/office/drawing/2014/main" id="{7D000E2A-988F-47B5-97D7-A1967C19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2DF9A8DC-DF87-4436-BC2F-27B68DEB3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218661" y="2166731"/>
            <a:ext cx="5178287" cy="4403034"/>
          </a:xfrm>
        </p:spPr>
        <p:txBody>
          <a:bodyPr>
            <a:normAutofit fontScale="92500" lnSpcReduction="10000"/>
          </a:bodyPr>
          <a:lstStyle/>
          <a:p>
            <a:pPr>
              <a:lnSpc>
                <a:spcPct val="90000"/>
              </a:lnSpc>
            </a:pPr>
            <a:endParaRPr lang="en-US" sz="1700" dirty="0">
              <a:solidFill>
                <a:schemeClr val="bg1"/>
              </a:solidFill>
            </a:endParaRPr>
          </a:p>
          <a:p>
            <a:pPr>
              <a:lnSpc>
                <a:spcPct val="90000"/>
              </a:lnSpc>
              <a:buFont typeface="Wingdings" panose="05000000000000000000" pitchFamily="2" charset="2"/>
              <a:buChar char="Ø"/>
            </a:pPr>
            <a:r>
              <a:rPr lang="en-US" sz="2400" dirty="0">
                <a:solidFill>
                  <a:schemeClr val="bg1"/>
                </a:solidFill>
              </a:rPr>
              <a:t>The Children’s Hospital </a:t>
            </a:r>
          </a:p>
          <a:p>
            <a:pPr>
              <a:lnSpc>
                <a:spcPct val="90000"/>
              </a:lnSpc>
              <a:buFont typeface="Wingdings" panose="05000000000000000000" pitchFamily="2" charset="2"/>
              <a:buChar char="Ø"/>
            </a:pPr>
            <a:r>
              <a:rPr lang="en-US" sz="2400" dirty="0">
                <a:solidFill>
                  <a:schemeClr val="bg1"/>
                </a:solidFill>
              </a:rPr>
              <a:t>The Medical Center of Aurora</a:t>
            </a:r>
          </a:p>
          <a:p>
            <a:pPr>
              <a:lnSpc>
                <a:spcPct val="90000"/>
              </a:lnSpc>
              <a:buFont typeface="Wingdings" panose="05000000000000000000" pitchFamily="2" charset="2"/>
              <a:buChar char="Ø"/>
            </a:pPr>
            <a:r>
              <a:rPr lang="en-US" sz="2400" dirty="0">
                <a:solidFill>
                  <a:schemeClr val="bg1"/>
                </a:solidFill>
              </a:rPr>
              <a:t>North Suburban Medical Center</a:t>
            </a:r>
          </a:p>
          <a:p>
            <a:pPr>
              <a:lnSpc>
                <a:spcPct val="90000"/>
              </a:lnSpc>
              <a:buFont typeface="Wingdings" panose="05000000000000000000" pitchFamily="2" charset="2"/>
              <a:buChar char="Ø"/>
            </a:pPr>
            <a:r>
              <a:rPr lang="en-US" sz="2400" dirty="0">
                <a:solidFill>
                  <a:schemeClr val="bg1"/>
                </a:solidFill>
              </a:rPr>
              <a:t>Presbyterian St. Luke’s</a:t>
            </a:r>
          </a:p>
          <a:p>
            <a:pPr>
              <a:lnSpc>
                <a:spcPct val="90000"/>
              </a:lnSpc>
              <a:buFont typeface="Wingdings" panose="05000000000000000000" pitchFamily="2" charset="2"/>
              <a:buChar char="Ø"/>
            </a:pPr>
            <a:r>
              <a:rPr lang="en-US" sz="2400" dirty="0">
                <a:solidFill>
                  <a:schemeClr val="bg1"/>
                </a:solidFill>
              </a:rPr>
              <a:t>Sky Ridge Medical Center</a:t>
            </a:r>
          </a:p>
          <a:p>
            <a:pPr>
              <a:lnSpc>
                <a:spcPct val="90000"/>
              </a:lnSpc>
              <a:buFont typeface="Wingdings" panose="05000000000000000000" pitchFamily="2" charset="2"/>
              <a:buChar char="Ø"/>
            </a:pPr>
            <a:r>
              <a:rPr lang="en-US" sz="2400" dirty="0">
                <a:solidFill>
                  <a:schemeClr val="bg1"/>
                </a:solidFill>
              </a:rPr>
              <a:t>Kaiser Permanente-multiple locations </a:t>
            </a:r>
          </a:p>
          <a:p>
            <a:pPr>
              <a:lnSpc>
                <a:spcPct val="90000"/>
              </a:lnSpc>
              <a:buFont typeface="Wingdings" panose="05000000000000000000" pitchFamily="2" charset="2"/>
              <a:buChar char="Ø"/>
            </a:pPr>
            <a:r>
              <a:rPr lang="en-US" sz="2400" dirty="0" err="1">
                <a:solidFill>
                  <a:schemeClr val="bg1"/>
                </a:solidFill>
              </a:rPr>
              <a:t>Avista</a:t>
            </a:r>
            <a:r>
              <a:rPr lang="en-US" sz="2400" dirty="0">
                <a:solidFill>
                  <a:schemeClr val="bg1"/>
                </a:solidFill>
              </a:rPr>
              <a:t> Adventist Medical Center</a:t>
            </a:r>
          </a:p>
          <a:p>
            <a:pPr>
              <a:lnSpc>
                <a:spcPct val="90000"/>
              </a:lnSpc>
              <a:buFont typeface="Wingdings" panose="05000000000000000000" pitchFamily="2" charset="2"/>
              <a:buChar char="Ø"/>
            </a:pPr>
            <a:r>
              <a:rPr lang="en-US" sz="2400" dirty="0">
                <a:solidFill>
                  <a:schemeClr val="bg1"/>
                </a:solidFill>
              </a:rPr>
              <a:t>Denver Health Medical Center</a:t>
            </a:r>
          </a:p>
          <a:p>
            <a:pPr>
              <a:lnSpc>
                <a:spcPct val="90000"/>
              </a:lnSpc>
              <a:buFont typeface="Wingdings" panose="05000000000000000000" pitchFamily="2" charset="2"/>
              <a:buChar char="Ø"/>
            </a:pPr>
            <a:r>
              <a:rPr lang="en-US" sz="2400" dirty="0">
                <a:solidFill>
                  <a:schemeClr val="bg1"/>
                </a:solidFill>
              </a:rPr>
              <a:t>Porter Adventist Hospital</a:t>
            </a:r>
          </a:p>
          <a:p>
            <a:pPr>
              <a:lnSpc>
                <a:spcPct val="90000"/>
              </a:lnSpc>
            </a:pPr>
            <a:endParaRPr lang="en-US" sz="1700" dirty="0">
              <a:solidFill>
                <a:schemeClr val="bg1"/>
              </a:solidFill>
            </a:endParaRPr>
          </a:p>
        </p:txBody>
      </p:sp>
      <p:pic>
        <p:nvPicPr>
          <p:cNvPr id="4" name="Picture 3"/>
          <p:cNvPicPr>
            <a:picLocks noChangeAspect="1"/>
          </p:cNvPicPr>
          <p:nvPr/>
        </p:nvPicPr>
        <p:blipFill>
          <a:blip r:embed="rId3"/>
          <a:stretch>
            <a:fillRect/>
          </a:stretch>
        </p:blipFill>
        <p:spPr>
          <a:xfrm>
            <a:off x="5663191" y="3519859"/>
            <a:ext cx="2994466" cy="1718862"/>
          </a:xfrm>
          <a:prstGeom prst="rect">
            <a:avLst/>
          </a:prstGeom>
          <a:effectLst/>
        </p:spPr>
      </p:pic>
    </p:spTree>
    <p:extLst>
      <p:ext uri="{BB962C8B-B14F-4D97-AF65-F5344CB8AC3E}">
        <p14:creationId xmlns:p14="http://schemas.microsoft.com/office/powerpoint/2010/main" val="3033859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Employment and Advancement Opportunities</a:t>
            </a:r>
          </a:p>
        </p:txBody>
      </p:sp>
      <p:sp>
        <p:nvSpPr>
          <p:cNvPr id="4" name="Content Placeholder 3"/>
          <p:cNvSpPr>
            <a:spLocks noGrp="1"/>
          </p:cNvSpPr>
          <p:nvPr>
            <p:ph sz="half" idx="2"/>
          </p:nvPr>
        </p:nvSpPr>
        <p:spPr>
          <a:xfrm>
            <a:off x="0" y="1853249"/>
            <a:ext cx="4752753" cy="2899504"/>
          </a:xfrm>
        </p:spPr>
        <p:txBody>
          <a:bodyPr>
            <a:normAutofit fontScale="92500" lnSpcReduction="10000"/>
          </a:bodyPr>
          <a:lstStyle/>
          <a:p>
            <a:endParaRPr lang="en-US" dirty="0"/>
          </a:p>
          <a:p>
            <a:r>
              <a:rPr lang="en-US" sz="2800" dirty="0">
                <a:solidFill>
                  <a:schemeClr val="bg1"/>
                </a:solidFill>
              </a:rPr>
              <a:t>Steady employment growth statewide &amp; nationally</a:t>
            </a:r>
          </a:p>
          <a:p>
            <a:r>
              <a:rPr lang="en-US" sz="2800" dirty="0">
                <a:solidFill>
                  <a:schemeClr val="bg1"/>
                </a:solidFill>
              </a:rPr>
              <a:t>Second-year radiography students often receive job offers before graduation</a:t>
            </a:r>
          </a:p>
        </p:txBody>
      </p:sp>
      <p:sp>
        <p:nvSpPr>
          <p:cNvPr id="6" name="Content Placeholder 5"/>
          <p:cNvSpPr>
            <a:spLocks noGrp="1"/>
          </p:cNvSpPr>
          <p:nvPr>
            <p:ph sz="quarter" idx="4"/>
          </p:nvPr>
        </p:nvSpPr>
        <p:spPr>
          <a:xfrm>
            <a:off x="4506097" y="1901952"/>
            <a:ext cx="4186799" cy="4721352"/>
          </a:xfrm>
        </p:spPr>
        <p:txBody>
          <a:bodyPr>
            <a:normAutofit fontScale="92500" lnSpcReduction="10000"/>
          </a:bodyPr>
          <a:lstStyle/>
          <a:p>
            <a:r>
              <a:rPr lang="en-US" sz="2300" b="1" dirty="0">
                <a:solidFill>
                  <a:schemeClr val="bg1"/>
                </a:solidFill>
              </a:rPr>
              <a:t>Advancement Opportunities</a:t>
            </a:r>
            <a:r>
              <a:rPr lang="en-US" sz="2300" dirty="0">
                <a:solidFill>
                  <a:schemeClr val="bg1"/>
                </a:solidFill>
              </a:rPr>
              <a:t>:</a:t>
            </a:r>
          </a:p>
          <a:p>
            <a:pPr lvl="1">
              <a:buFont typeface="Wingdings" panose="05000000000000000000" pitchFamily="2" charset="2"/>
              <a:buChar char="Ø"/>
            </a:pPr>
            <a:r>
              <a:rPr lang="en-US" sz="2100" dirty="0"/>
              <a:t>Computed Tomography (CCD)</a:t>
            </a:r>
          </a:p>
          <a:p>
            <a:pPr lvl="1">
              <a:buFont typeface="Wingdings" panose="05000000000000000000" pitchFamily="2" charset="2"/>
              <a:buChar char="Ø"/>
            </a:pPr>
            <a:r>
              <a:rPr lang="en-US" sz="2100" dirty="0"/>
              <a:t>Mammography (CCD)</a:t>
            </a:r>
          </a:p>
          <a:p>
            <a:pPr lvl="1">
              <a:buFont typeface="Wingdings" panose="05000000000000000000" pitchFamily="2" charset="2"/>
              <a:buChar char="Ø"/>
            </a:pPr>
            <a:r>
              <a:rPr lang="en-US" sz="2100" dirty="0"/>
              <a:t>Nuclear Medicine</a:t>
            </a:r>
          </a:p>
          <a:p>
            <a:pPr lvl="1">
              <a:buFont typeface="Wingdings" panose="05000000000000000000" pitchFamily="2" charset="2"/>
              <a:buChar char="Ø"/>
            </a:pPr>
            <a:r>
              <a:rPr lang="en-US" sz="2100" dirty="0"/>
              <a:t>MRI </a:t>
            </a:r>
          </a:p>
          <a:p>
            <a:pPr lvl="1">
              <a:buFont typeface="Wingdings" panose="05000000000000000000" pitchFamily="2" charset="2"/>
              <a:buChar char="Ø"/>
            </a:pPr>
            <a:r>
              <a:rPr lang="en-US" sz="2100" dirty="0"/>
              <a:t>Radiation Therapy</a:t>
            </a:r>
          </a:p>
          <a:p>
            <a:pPr lvl="1">
              <a:buFont typeface="Wingdings" panose="05000000000000000000" pitchFamily="2" charset="2"/>
              <a:buChar char="Ø"/>
            </a:pPr>
            <a:r>
              <a:rPr lang="en-US" sz="2100" dirty="0"/>
              <a:t>Interventional</a:t>
            </a:r>
          </a:p>
          <a:p>
            <a:pPr lvl="1">
              <a:buFont typeface="Wingdings" panose="05000000000000000000" pitchFamily="2" charset="2"/>
              <a:buChar char="Ø"/>
            </a:pPr>
            <a:r>
              <a:rPr lang="en-US" sz="2100" dirty="0"/>
              <a:t>Network Administration</a:t>
            </a:r>
          </a:p>
          <a:p>
            <a:pPr lvl="1">
              <a:buFont typeface="Wingdings" panose="05000000000000000000" pitchFamily="2" charset="2"/>
              <a:buChar char="Ø"/>
            </a:pPr>
            <a:r>
              <a:rPr lang="en-US" sz="2100" dirty="0"/>
              <a:t>Healthcare Administration</a:t>
            </a:r>
          </a:p>
          <a:p>
            <a:pPr lvl="1">
              <a:buFont typeface="Wingdings" panose="05000000000000000000" pitchFamily="2" charset="2"/>
              <a:buChar char="Ø"/>
            </a:pPr>
            <a:r>
              <a:rPr lang="en-US" sz="2100" dirty="0"/>
              <a:t>P.A. or R.A. training</a:t>
            </a:r>
          </a:p>
        </p:txBody>
      </p:sp>
      <p:pic>
        <p:nvPicPr>
          <p:cNvPr id="7" name="Picture 6"/>
          <p:cNvPicPr>
            <a:picLocks noChangeAspect="1"/>
          </p:cNvPicPr>
          <p:nvPr/>
        </p:nvPicPr>
        <p:blipFill>
          <a:blip r:embed="rId2"/>
          <a:stretch>
            <a:fillRect/>
          </a:stretch>
        </p:blipFill>
        <p:spPr>
          <a:xfrm>
            <a:off x="861964" y="4752753"/>
            <a:ext cx="3028824" cy="2020209"/>
          </a:xfrm>
          <a:prstGeom prst="rect">
            <a:avLst/>
          </a:prstGeom>
        </p:spPr>
      </p:pic>
    </p:spTree>
    <p:extLst>
      <p:ext uri="{BB962C8B-B14F-4D97-AF65-F5344CB8AC3E}">
        <p14:creationId xmlns:p14="http://schemas.microsoft.com/office/powerpoint/2010/main" val="1942466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76417" y="629266"/>
            <a:ext cx="2337517" cy="5594554"/>
          </a:xfrm>
        </p:spPr>
        <p:txBody>
          <a:bodyPr anchor="ctr">
            <a:normAutofit/>
          </a:bodyPr>
          <a:lstStyle/>
          <a:p>
            <a:r>
              <a:rPr lang="en-US" sz="3900"/>
              <a:t>CCD Exclusive</a:t>
            </a:r>
          </a:p>
        </p:txBody>
      </p:sp>
      <p:sp>
        <p:nvSpPr>
          <p:cNvPr id="71" name="Freeform 7">
            <a:extLst>
              <a:ext uri="{FF2B5EF4-FFF2-40B4-BE49-F238E27FC236}">
                <a16:creationId xmlns:a16="http://schemas.microsoft.com/office/drawing/2014/main" id="{412DA94E-733C-4BBA-B3FF-6A718C5A5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3" name="Rectangle 72">
            <a:extLst>
              <a:ext uri="{FF2B5EF4-FFF2-40B4-BE49-F238E27FC236}">
                <a16:creationId xmlns:a16="http://schemas.microsoft.com/office/drawing/2014/main" id="{479860C4-AF60-48A4-9435-62FF953FE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5">
            <a:extLst>
              <a:ext uri="{FF2B5EF4-FFF2-40B4-BE49-F238E27FC236}">
                <a16:creationId xmlns:a16="http://schemas.microsoft.com/office/drawing/2014/main" id="{9DF6EE0B-B8FB-4167-8900-D0F6BDA35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96250" y="2924731"/>
            <a:ext cx="68580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77" name="Rectangle 76">
            <a:extLst>
              <a:ext uri="{FF2B5EF4-FFF2-40B4-BE49-F238E27FC236}">
                <a16:creationId xmlns:a16="http://schemas.microsoft.com/office/drawing/2014/main" id="{8A42E62E-6AE2-41B7-B5E0-8E559652E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Content Placeholder 7"/>
          <p:cNvSpPr>
            <a:spLocks noGrp="1"/>
          </p:cNvSpPr>
          <p:nvPr>
            <p:ph idx="1"/>
          </p:nvPr>
        </p:nvSpPr>
        <p:spPr>
          <a:xfrm>
            <a:off x="3786339" y="1410458"/>
            <a:ext cx="4323991" cy="3057547"/>
          </a:xfrm>
        </p:spPr>
        <p:txBody>
          <a:bodyPr>
            <a:normAutofit/>
          </a:bodyPr>
          <a:lstStyle/>
          <a:p>
            <a:r>
              <a:rPr lang="en-US" b="1">
                <a:solidFill>
                  <a:schemeClr val="bg1"/>
                </a:solidFill>
              </a:rPr>
              <a:t>Anatomage Table: Virtual 3-D cadaver table</a:t>
            </a:r>
          </a:p>
          <a:p>
            <a:r>
              <a:rPr lang="en-US" b="1">
                <a:solidFill>
                  <a:schemeClr val="bg1"/>
                </a:solidFill>
                <a:hlinkClick r:id="rId3"/>
              </a:rPr>
              <a:t>https://www.anatomage.com/anatomage-medical/</a:t>
            </a:r>
            <a:endParaRPr lang="en-US" b="1">
              <a:solidFill>
                <a:schemeClr val="bg1"/>
              </a:solidFill>
            </a:endParaRPr>
          </a:p>
          <a:p>
            <a:endParaRPr lang="en-US" b="1">
              <a:solidFill>
                <a:schemeClr val="bg1"/>
              </a:solidFill>
            </a:endParaRPr>
          </a:p>
        </p:txBody>
      </p:sp>
      <p:pic>
        <p:nvPicPr>
          <p:cNvPr id="1026" name="Picture 2">
            <a:extLst>
              <a:ext uri="{FF2B5EF4-FFF2-40B4-BE49-F238E27FC236}">
                <a16:creationId xmlns:a16="http://schemas.microsoft.com/office/drawing/2014/main" id="{452E8111-4717-294B-94CA-000ABD6E80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86339" y="4267831"/>
            <a:ext cx="5751552" cy="172546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525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F83BBDC-E602-0E48-B3AB-11B3135E8F12}"/>
              </a:ext>
            </a:extLst>
          </p:cNvPr>
          <p:cNvSpPr>
            <a:spLocks noGrp="1"/>
          </p:cNvSpPr>
          <p:nvPr>
            <p:ph type="title"/>
          </p:nvPr>
        </p:nvSpPr>
        <p:spPr>
          <a:xfrm>
            <a:off x="827484" y="452718"/>
            <a:ext cx="6710641" cy="1400530"/>
          </a:xfrm>
        </p:spPr>
        <p:txBody>
          <a:bodyPr anchor="ctr">
            <a:normAutofit/>
          </a:bodyPr>
          <a:lstStyle/>
          <a:p>
            <a:r>
              <a:rPr lang="en-US">
                <a:solidFill>
                  <a:srgbClr val="FFFFFF"/>
                </a:solidFill>
              </a:rPr>
              <a:t>Reference websites</a:t>
            </a:r>
          </a:p>
        </p:txBody>
      </p:sp>
      <p:sp>
        <p:nvSpPr>
          <p:cNvPr id="3" name="Content Placeholder 2">
            <a:extLst>
              <a:ext uri="{FF2B5EF4-FFF2-40B4-BE49-F238E27FC236}">
                <a16:creationId xmlns:a16="http://schemas.microsoft.com/office/drawing/2014/main" id="{39B8B625-9E18-374C-A4FA-B194A926990A}"/>
              </a:ext>
            </a:extLst>
          </p:cNvPr>
          <p:cNvSpPr>
            <a:spLocks noGrp="1"/>
          </p:cNvSpPr>
          <p:nvPr>
            <p:ph idx="1"/>
          </p:nvPr>
        </p:nvSpPr>
        <p:spPr>
          <a:xfrm>
            <a:off x="827484" y="2763520"/>
            <a:ext cx="6709905" cy="3484879"/>
          </a:xfrm>
        </p:spPr>
        <p:txBody>
          <a:bodyPr>
            <a:normAutofit/>
          </a:bodyPr>
          <a:lstStyle/>
          <a:p>
            <a:r>
              <a:rPr lang="en-US" dirty="0" err="1"/>
              <a:t>ARRT.org</a:t>
            </a:r>
            <a:r>
              <a:rPr lang="en-US" dirty="0"/>
              <a:t> – American Registry of Radiologic Technologists; certification body</a:t>
            </a:r>
          </a:p>
          <a:p>
            <a:r>
              <a:rPr lang="en-US" dirty="0" err="1"/>
              <a:t>ASRT.org</a:t>
            </a:r>
            <a:r>
              <a:rPr lang="en-US" dirty="0"/>
              <a:t> – American Society of Radiologic Technologists; national professional organization </a:t>
            </a:r>
          </a:p>
          <a:p>
            <a:r>
              <a:rPr lang="en-US" dirty="0" err="1"/>
              <a:t>JRCERT.org</a:t>
            </a:r>
            <a:r>
              <a:rPr lang="en-US" dirty="0"/>
              <a:t>- Joint Review Committee for Education of Radiologic Technology; accreditation body</a:t>
            </a:r>
          </a:p>
          <a:p>
            <a:r>
              <a:rPr lang="en-US" dirty="0" err="1"/>
              <a:t>CCD.edu</a:t>
            </a:r>
            <a:r>
              <a:rPr lang="en-US" dirty="0"/>
              <a:t> college website; Academic Pathways-Health Sciences-Radiologic Technology</a:t>
            </a:r>
          </a:p>
          <a:p>
            <a:endParaRPr lang="en-US" dirty="0"/>
          </a:p>
          <a:p>
            <a:endParaRPr lang="en-US" dirty="0"/>
          </a:p>
        </p:txBody>
      </p:sp>
    </p:spTree>
    <p:extLst>
      <p:ext uri="{BB962C8B-B14F-4D97-AF65-F5344CB8AC3E}">
        <p14:creationId xmlns:p14="http://schemas.microsoft.com/office/powerpoint/2010/main" val="159100602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878E39B0-B6CB-49AB-A20A-A6C85A5CD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t>Thank you!! </a:t>
            </a:r>
            <a:r>
              <a:rPr lang="en-US" b="1">
                <a:sym typeface="Wingdings" panose="05000000000000000000" pitchFamily="2" charset="2"/>
              </a:rPr>
              <a:t></a:t>
            </a:r>
            <a:endParaRPr lang="en-US"/>
          </a:p>
        </p:txBody>
      </p:sp>
      <p:sp>
        <p:nvSpPr>
          <p:cNvPr id="11" name="Rectangle 10">
            <a:extLst>
              <a:ext uri="{FF2B5EF4-FFF2-40B4-BE49-F238E27FC236}">
                <a16:creationId xmlns:a16="http://schemas.microsoft.com/office/drawing/2014/main" id="{7D000E2A-988F-47B5-97D7-A1967C19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2DF9A8DC-DF87-4436-BC2F-27B68DEB3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486698" y="2548281"/>
            <a:ext cx="4933944" cy="3658689"/>
          </a:xfrm>
        </p:spPr>
        <p:txBody>
          <a:bodyPr>
            <a:normAutofit lnSpcReduction="10000"/>
          </a:bodyPr>
          <a:lstStyle/>
          <a:p>
            <a:pPr>
              <a:lnSpc>
                <a:spcPct val="90000"/>
              </a:lnSpc>
            </a:pPr>
            <a:r>
              <a:rPr lang="en-US" dirty="0">
                <a:solidFill>
                  <a:schemeClr val="bg1"/>
                </a:solidFill>
              </a:rPr>
              <a:t>Call if you have questions!</a:t>
            </a:r>
          </a:p>
          <a:p>
            <a:pPr marL="0" indent="0">
              <a:lnSpc>
                <a:spcPct val="90000"/>
              </a:lnSpc>
              <a:buNone/>
            </a:pPr>
            <a:r>
              <a:rPr lang="en-US" dirty="0">
                <a:solidFill>
                  <a:schemeClr val="bg1"/>
                </a:solidFill>
              </a:rPr>
              <a:t>	303-365-8300</a:t>
            </a:r>
          </a:p>
          <a:p>
            <a:pPr>
              <a:lnSpc>
                <a:spcPct val="90000"/>
              </a:lnSpc>
            </a:pPr>
            <a:r>
              <a:rPr lang="en-US" b="1" dirty="0">
                <a:solidFill>
                  <a:schemeClr val="bg1"/>
                </a:solidFill>
              </a:rPr>
              <a:t>Applications accepted: </a:t>
            </a:r>
          </a:p>
          <a:p>
            <a:pPr>
              <a:lnSpc>
                <a:spcPct val="90000"/>
              </a:lnSpc>
            </a:pPr>
            <a:r>
              <a:rPr lang="en-US" b="1" dirty="0">
                <a:solidFill>
                  <a:schemeClr val="bg1"/>
                </a:solidFill>
              </a:rPr>
              <a:t>Each December 1 through February 15 for fall semester start. (summer semester RTE 101) if needed, available each semester as an elective. </a:t>
            </a:r>
          </a:p>
          <a:p>
            <a:pPr lvl="1">
              <a:lnSpc>
                <a:spcPct val="90000"/>
              </a:lnSpc>
            </a:pPr>
            <a:r>
              <a:rPr lang="en-US" dirty="0">
                <a:solidFill>
                  <a:schemeClr val="bg1"/>
                </a:solidFill>
              </a:rPr>
              <a:t>Be sure to sign up early for RTE 101 as this course fills quickly, </a:t>
            </a:r>
          </a:p>
          <a:p>
            <a:pPr lvl="1">
              <a:lnSpc>
                <a:spcPct val="90000"/>
              </a:lnSpc>
            </a:pPr>
            <a:r>
              <a:rPr lang="en-US" dirty="0">
                <a:solidFill>
                  <a:schemeClr val="bg1"/>
                </a:solidFill>
              </a:rPr>
              <a:t>Additional  sections may be added as waitlist grows. </a:t>
            </a:r>
          </a:p>
        </p:txBody>
      </p:sp>
      <p:pic>
        <p:nvPicPr>
          <p:cNvPr id="4" name="Picture 3"/>
          <p:cNvPicPr>
            <a:picLocks noChangeAspect="1"/>
          </p:cNvPicPr>
          <p:nvPr/>
        </p:nvPicPr>
        <p:blipFill>
          <a:blip r:embed="rId3"/>
          <a:stretch>
            <a:fillRect/>
          </a:stretch>
        </p:blipFill>
        <p:spPr>
          <a:xfrm>
            <a:off x="5663191" y="3337737"/>
            <a:ext cx="2994466" cy="2083106"/>
          </a:xfrm>
          <a:prstGeom prst="rect">
            <a:avLst/>
          </a:prstGeom>
          <a:effectLst/>
        </p:spPr>
      </p:pic>
    </p:spTree>
    <p:extLst>
      <p:ext uri="{BB962C8B-B14F-4D97-AF65-F5344CB8AC3E}">
        <p14:creationId xmlns:p14="http://schemas.microsoft.com/office/powerpoint/2010/main" val="310641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291"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40918"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Content Placeholder 2"/>
          <p:cNvSpPr>
            <a:spLocks noGrp="1"/>
          </p:cNvSpPr>
          <p:nvPr>
            <p:ph idx="1"/>
          </p:nvPr>
        </p:nvSpPr>
        <p:spPr>
          <a:xfrm>
            <a:off x="801291" y="1645920"/>
            <a:ext cx="4439627" cy="4470821"/>
          </a:xfrm>
        </p:spPr>
        <p:txBody>
          <a:bodyPr>
            <a:normAutofit/>
          </a:bodyPr>
          <a:lstStyle/>
          <a:p>
            <a:pPr>
              <a:lnSpc>
                <a:spcPct val="90000"/>
              </a:lnSpc>
            </a:pPr>
            <a:r>
              <a:rPr lang="en-US" sz="1600" b="1"/>
              <a:t>The data for radiologic technology jobs from the Bureau of Labor statistics indicates a 7% - 9% growth nationally for 2019-2029. </a:t>
            </a:r>
            <a:r>
              <a:rPr lang="en-US" sz="1600" u="sng">
                <a:hlinkClick r:id="rId2"/>
              </a:rPr>
              <a:t>http://www.bls.gov/ooh/Healthcare/Radiologic-technologists.htm</a:t>
            </a:r>
            <a:r>
              <a:rPr lang="en-US" sz="1600" b="1"/>
              <a:t> </a:t>
            </a:r>
          </a:p>
          <a:p>
            <a:pPr>
              <a:lnSpc>
                <a:spcPct val="90000"/>
              </a:lnSpc>
            </a:pPr>
            <a:r>
              <a:rPr lang="en-US" sz="1600" u="sng">
                <a:hlinkClick r:id="rId3"/>
              </a:rPr>
              <a:t>http://www.projectionscentral.com/Projections/LongTerm</a:t>
            </a:r>
            <a:endParaRPr lang="en-US" sz="1600" u="sng"/>
          </a:p>
          <a:p>
            <a:pPr>
              <a:lnSpc>
                <a:spcPct val="90000"/>
              </a:lnSpc>
            </a:pPr>
            <a:r>
              <a:rPr lang="en-US" sz="1600" b="1"/>
              <a:t>The long term job growth projections for the state of Colorado indicate a 25% growth rate through 2028.</a:t>
            </a:r>
          </a:p>
          <a:p>
            <a:pPr>
              <a:lnSpc>
                <a:spcPct val="90000"/>
              </a:lnSpc>
            </a:pPr>
            <a:r>
              <a:rPr lang="en-US" sz="1600"/>
              <a:t>Starting pay is $22.00 to $25.00/hour</a:t>
            </a:r>
          </a:p>
          <a:p>
            <a:pPr>
              <a:lnSpc>
                <a:spcPct val="90000"/>
              </a:lnSpc>
            </a:pPr>
            <a:r>
              <a:rPr lang="en-US" sz="1600"/>
              <a:t>Post Primary certification can increase wage</a:t>
            </a:r>
          </a:p>
          <a:p>
            <a:pPr>
              <a:lnSpc>
                <a:spcPct val="90000"/>
              </a:lnSpc>
            </a:pPr>
            <a:r>
              <a:rPr lang="en-US" sz="1600"/>
              <a:t>Multiple shifts offered</a:t>
            </a:r>
          </a:p>
          <a:p>
            <a:pPr>
              <a:lnSpc>
                <a:spcPct val="90000"/>
              </a:lnSpc>
            </a:pPr>
            <a:r>
              <a:rPr lang="en-US" sz="1600"/>
              <a:t>Hospital, clinics, ambulatory care</a:t>
            </a:r>
          </a:p>
        </p:txBody>
      </p:sp>
      <p:sp>
        <p:nvSpPr>
          <p:cNvPr id="19" name="Freeform: Shape 1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00816"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1983" y="1645920"/>
            <a:ext cx="2642159" cy="4470821"/>
          </a:xfrm>
        </p:spPr>
        <p:txBody>
          <a:bodyPr>
            <a:normAutofit/>
          </a:bodyPr>
          <a:lstStyle/>
          <a:p>
            <a:r>
              <a:rPr lang="en-US">
                <a:solidFill>
                  <a:srgbClr val="FFFFFF"/>
                </a:solidFill>
              </a:rPr>
              <a:t>Job Outlook</a:t>
            </a:r>
          </a:p>
        </p:txBody>
      </p:sp>
    </p:spTree>
    <p:extLst>
      <p:ext uri="{BB962C8B-B14F-4D97-AF65-F5344CB8AC3E}">
        <p14:creationId xmlns:p14="http://schemas.microsoft.com/office/powerpoint/2010/main" val="9867428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rPr>
              <a:t>PROGRAM GOALS/Focus</a:t>
            </a:r>
          </a:p>
        </p:txBody>
      </p:sp>
      <p:sp>
        <p:nvSpPr>
          <p:cNvPr id="3" name="Content Placeholder 2"/>
          <p:cNvSpPr>
            <a:spLocks noGrp="1"/>
          </p:cNvSpPr>
          <p:nvPr>
            <p:ph idx="1"/>
          </p:nvPr>
        </p:nvSpPr>
        <p:spPr>
          <a:xfrm>
            <a:off x="685800" y="2286162"/>
            <a:ext cx="7812157" cy="4243847"/>
          </a:xfrm>
        </p:spPr>
        <p:txBody>
          <a:bodyPr>
            <a:normAutofit/>
          </a:bodyPr>
          <a:lstStyle/>
          <a:p>
            <a:pPr marL="0" indent="0">
              <a:lnSpc>
                <a:spcPct val="90000"/>
              </a:lnSpc>
              <a:buNone/>
            </a:pPr>
            <a:r>
              <a:rPr lang="en-US" sz="1400" b="1" dirty="0"/>
              <a:t>1. 	</a:t>
            </a:r>
            <a:r>
              <a:rPr lang="en-US" sz="1800" b="1" dirty="0"/>
              <a:t>Students will be clinically competent</a:t>
            </a:r>
            <a:endParaRPr lang="en-US" sz="1800" dirty="0"/>
          </a:p>
          <a:p>
            <a:pPr marL="0" indent="0">
              <a:lnSpc>
                <a:spcPct val="90000"/>
              </a:lnSpc>
              <a:buNone/>
            </a:pPr>
            <a:r>
              <a:rPr lang="en-US" sz="1800" dirty="0"/>
              <a:t>	Students will accurately position patients for radiographic 	procedures.</a:t>
            </a:r>
          </a:p>
          <a:p>
            <a:pPr marL="0" indent="0">
              <a:lnSpc>
                <a:spcPct val="90000"/>
              </a:lnSpc>
              <a:buNone/>
            </a:pPr>
            <a:r>
              <a:rPr lang="en-US" sz="1800" dirty="0"/>
              <a:t>	Students will learn to apply appropriate technical  factors.</a:t>
            </a:r>
          </a:p>
          <a:p>
            <a:pPr marL="0" indent="0">
              <a:lnSpc>
                <a:spcPct val="90000"/>
              </a:lnSpc>
              <a:buNone/>
            </a:pPr>
            <a:r>
              <a:rPr lang="en-US" sz="1800" dirty="0"/>
              <a:t>	Students will practice radiation protection throughout the 	program</a:t>
            </a:r>
          </a:p>
          <a:p>
            <a:pPr>
              <a:lnSpc>
                <a:spcPct val="90000"/>
              </a:lnSpc>
              <a:buFont typeface="+mj-lt"/>
              <a:buAutoNum type="arabicPeriod"/>
            </a:pPr>
            <a:endParaRPr lang="en-US" sz="1800" dirty="0"/>
          </a:p>
          <a:p>
            <a:pPr marL="0" indent="0">
              <a:lnSpc>
                <a:spcPct val="90000"/>
              </a:lnSpc>
              <a:buNone/>
            </a:pPr>
            <a:r>
              <a:rPr lang="en-US" sz="1800" b="1" dirty="0"/>
              <a:t>2.  	Students will be effective communicators</a:t>
            </a:r>
            <a:endParaRPr lang="en-US" sz="1800" dirty="0"/>
          </a:p>
          <a:p>
            <a:pPr marL="0" indent="0">
              <a:lnSpc>
                <a:spcPct val="90000"/>
              </a:lnSpc>
              <a:buNone/>
            </a:pPr>
            <a:r>
              <a:rPr lang="en-US" sz="1800" dirty="0"/>
              <a:t>	Students will demonstrate effective, medically-oriented 	communication skills through oral, written, and group 	presentation projects.</a:t>
            </a:r>
          </a:p>
          <a:p>
            <a:pPr marL="0" indent="0">
              <a:lnSpc>
                <a:spcPct val="90000"/>
              </a:lnSpc>
              <a:buNone/>
            </a:pPr>
            <a:r>
              <a:rPr lang="en-US" sz="1800" dirty="0"/>
              <a:t>	</a:t>
            </a:r>
          </a:p>
        </p:txBody>
      </p:sp>
    </p:spTree>
    <p:extLst>
      <p:ext uri="{BB962C8B-B14F-4D97-AF65-F5344CB8AC3E}">
        <p14:creationId xmlns:p14="http://schemas.microsoft.com/office/powerpoint/2010/main" val="21993424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rPr>
              <a:t>PROGRAM GOALS/focus</a:t>
            </a:r>
            <a:endParaRPr lang="en-US">
              <a:solidFill>
                <a:srgbClr val="FFFFFF"/>
              </a:solidFill>
            </a:endParaRPr>
          </a:p>
        </p:txBody>
      </p:sp>
      <p:sp>
        <p:nvSpPr>
          <p:cNvPr id="3" name="Content Placeholder 2"/>
          <p:cNvSpPr>
            <a:spLocks noGrp="1"/>
          </p:cNvSpPr>
          <p:nvPr>
            <p:ph idx="1"/>
          </p:nvPr>
        </p:nvSpPr>
        <p:spPr>
          <a:xfrm>
            <a:off x="827484" y="2763520"/>
            <a:ext cx="6709905" cy="3484879"/>
          </a:xfrm>
        </p:spPr>
        <p:txBody>
          <a:bodyPr>
            <a:normAutofit/>
          </a:bodyPr>
          <a:lstStyle/>
          <a:p>
            <a:pPr marL="0" indent="0">
              <a:lnSpc>
                <a:spcPct val="90000"/>
              </a:lnSpc>
              <a:buNone/>
            </a:pPr>
            <a:r>
              <a:rPr lang="en-US" sz="1900" b="1" dirty="0"/>
              <a:t>3. 	Students will demonstrate critical thinking and 	problem solving skills.</a:t>
            </a:r>
            <a:endParaRPr lang="en-US" sz="1900" dirty="0"/>
          </a:p>
          <a:p>
            <a:pPr marL="0" indent="0">
              <a:lnSpc>
                <a:spcPct val="90000"/>
              </a:lnSpc>
              <a:buNone/>
            </a:pPr>
            <a:r>
              <a:rPr lang="en-US" sz="1900" dirty="0"/>
              <a:t>	Students will perform complex medical imaging 	examinations during trauma, surgical, and 	portable 	rotations in the clinical setting.</a:t>
            </a:r>
          </a:p>
          <a:p>
            <a:pPr marL="0" indent="0">
              <a:lnSpc>
                <a:spcPct val="90000"/>
              </a:lnSpc>
              <a:buNone/>
            </a:pPr>
            <a:r>
              <a:rPr lang="en-US" sz="1900" dirty="0"/>
              <a:t>	Students will demonstrate proficiency in 	radiographic image analysis during image 	critique.</a:t>
            </a:r>
          </a:p>
          <a:p>
            <a:pPr marL="0" indent="0">
              <a:lnSpc>
                <a:spcPct val="90000"/>
              </a:lnSpc>
              <a:buNone/>
            </a:pPr>
            <a:r>
              <a:rPr lang="en-US" sz="1900" dirty="0"/>
              <a:t>	Students will demonstrate proper technical 	factor selection for various patient scenarios 	while following the ALARA principals.</a:t>
            </a:r>
          </a:p>
          <a:p>
            <a:pPr marL="0" indent="0">
              <a:lnSpc>
                <a:spcPct val="90000"/>
              </a:lnSpc>
              <a:buNone/>
            </a:pPr>
            <a:r>
              <a:rPr lang="en-US" sz="1900" dirty="0"/>
              <a:t>	</a:t>
            </a:r>
          </a:p>
          <a:p>
            <a:pPr marL="0" indent="0">
              <a:lnSpc>
                <a:spcPct val="90000"/>
              </a:lnSpc>
              <a:buNone/>
            </a:pPr>
            <a:endParaRPr lang="en-US" sz="1900" dirty="0"/>
          </a:p>
          <a:p>
            <a:pPr marL="0" indent="0">
              <a:lnSpc>
                <a:spcPct val="90000"/>
              </a:lnSpc>
              <a:buNone/>
            </a:pPr>
            <a:endParaRPr lang="en-US" sz="1900" dirty="0"/>
          </a:p>
          <a:p>
            <a:pPr marL="0" indent="0">
              <a:lnSpc>
                <a:spcPct val="90000"/>
              </a:lnSpc>
              <a:buNone/>
            </a:pPr>
            <a:endParaRPr lang="en-US" sz="1900" dirty="0"/>
          </a:p>
        </p:txBody>
      </p:sp>
    </p:spTree>
    <p:extLst>
      <p:ext uri="{BB962C8B-B14F-4D97-AF65-F5344CB8AC3E}">
        <p14:creationId xmlns:p14="http://schemas.microsoft.com/office/powerpoint/2010/main" val="341163392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rPr>
              <a:t>PROGRAM GOALS/focus</a:t>
            </a:r>
          </a:p>
        </p:txBody>
      </p:sp>
      <p:sp>
        <p:nvSpPr>
          <p:cNvPr id="3" name="Content Placeholder 2"/>
          <p:cNvSpPr>
            <a:spLocks noGrp="1"/>
          </p:cNvSpPr>
          <p:nvPr>
            <p:ph idx="1"/>
          </p:nvPr>
        </p:nvSpPr>
        <p:spPr>
          <a:xfrm>
            <a:off x="827484" y="2763520"/>
            <a:ext cx="6709905" cy="3484879"/>
          </a:xfrm>
        </p:spPr>
        <p:txBody>
          <a:bodyPr>
            <a:normAutofit/>
          </a:bodyPr>
          <a:lstStyle/>
          <a:p>
            <a:pPr marL="0" indent="0">
              <a:buNone/>
            </a:pPr>
            <a:r>
              <a:rPr lang="en-US" b="1"/>
              <a:t>4. 	Students will exhibit professional growth and development</a:t>
            </a:r>
            <a:endParaRPr lang="en-US"/>
          </a:p>
          <a:p>
            <a:pPr marL="0" indent="0">
              <a:buNone/>
            </a:pPr>
            <a:r>
              <a:rPr lang="en-US"/>
              <a:t>Students will identify the importance of continuing education and life-long learning.</a:t>
            </a:r>
          </a:p>
          <a:p>
            <a:pPr marL="0" indent="0">
              <a:buNone/>
            </a:pPr>
            <a:r>
              <a:rPr lang="en-US"/>
              <a:t>Students will attend one professional seminar.</a:t>
            </a:r>
          </a:p>
          <a:p>
            <a:pPr marL="0" indent="0">
              <a:buNone/>
            </a:pPr>
            <a:r>
              <a:rPr lang="en-US"/>
              <a:t>Students will investigate the advanced Radiologic modalities.</a:t>
            </a:r>
          </a:p>
          <a:p>
            <a:pPr marL="0" indent="0">
              <a:buNone/>
            </a:pPr>
            <a:r>
              <a:rPr lang="en-US"/>
              <a:t>Students will demonstrate professional behavior.</a:t>
            </a:r>
          </a:p>
          <a:p>
            <a:pPr marL="0" indent="0">
              <a:buNone/>
            </a:pPr>
            <a:endParaRPr lang="en-US"/>
          </a:p>
        </p:txBody>
      </p:sp>
    </p:spTree>
    <p:extLst>
      <p:ext uri="{BB962C8B-B14F-4D97-AF65-F5344CB8AC3E}">
        <p14:creationId xmlns:p14="http://schemas.microsoft.com/office/powerpoint/2010/main" val="206957053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rPr>
              <a:t>Program Effectiveness</a:t>
            </a:r>
            <a:endParaRPr lang="en-US">
              <a:solidFill>
                <a:srgbClr val="FFFFFF"/>
              </a:solidFill>
            </a:endParaRPr>
          </a:p>
        </p:txBody>
      </p:sp>
      <p:sp>
        <p:nvSpPr>
          <p:cNvPr id="3" name="Content Placeholder 2"/>
          <p:cNvSpPr>
            <a:spLocks noGrp="1"/>
          </p:cNvSpPr>
          <p:nvPr>
            <p:ph idx="1"/>
          </p:nvPr>
        </p:nvSpPr>
        <p:spPr>
          <a:xfrm>
            <a:off x="89453" y="2170478"/>
            <a:ext cx="8766312" cy="4687522"/>
          </a:xfrm>
        </p:spPr>
        <p:txBody>
          <a:bodyPr>
            <a:normAutofit/>
          </a:bodyPr>
          <a:lstStyle/>
          <a:p>
            <a:pPr marL="457200" indent="-457200">
              <a:lnSpc>
                <a:spcPct val="90000"/>
              </a:lnSpc>
              <a:buAutoNum type="arabicPeriod" startAt="5"/>
            </a:pPr>
            <a:r>
              <a:rPr lang="en-US" sz="1600" b="1" dirty="0"/>
              <a:t>Program Effectiveness Measures: Check out our website for CCD outcomes</a:t>
            </a:r>
          </a:p>
          <a:p>
            <a:pPr marL="0" indent="0">
              <a:lnSpc>
                <a:spcPct val="90000"/>
              </a:lnSpc>
              <a:buNone/>
            </a:pPr>
            <a:r>
              <a:rPr lang="en-US" sz="1600" dirty="0">
                <a:hlinkClick r:id="rId2"/>
              </a:rPr>
              <a:t>https://www.ccd.edu/program/radiologic-technology</a:t>
            </a:r>
            <a:endParaRPr lang="en-US" sz="1600" dirty="0"/>
          </a:p>
          <a:p>
            <a:pPr marL="0" indent="0">
              <a:lnSpc>
                <a:spcPct val="90000"/>
              </a:lnSpc>
              <a:buNone/>
            </a:pPr>
            <a:r>
              <a:rPr lang="en-US" sz="1600" dirty="0"/>
              <a:t>	</a:t>
            </a:r>
            <a:r>
              <a:rPr lang="en-US" b="1" dirty="0"/>
              <a:t>At least 75% of program graduates who are actively seeking 	employment will 	obtain employment within 6 months of 	graduation. </a:t>
            </a:r>
          </a:p>
          <a:p>
            <a:pPr marL="0" indent="0">
              <a:lnSpc>
                <a:spcPct val="90000"/>
              </a:lnSpc>
              <a:buNone/>
            </a:pPr>
            <a:r>
              <a:rPr lang="en-US" b="1" dirty="0"/>
              <a:t>	Students will be satisfied with their education (80% or  higher).</a:t>
            </a:r>
          </a:p>
          <a:p>
            <a:pPr marL="0" indent="0">
              <a:lnSpc>
                <a:spcPct val="90000"/>
              </a:lnSpc>
              <a:buNone/>
            </a:pPr>
            <a:r>
              <a:rPr lang="en-US" b="1" dirty="0"/>
              <a:t>	Employers will be satisfied with the graduate’s performance	(80% 	or higher).</a:t>
            </a:r>
          </a:p>
          <a:p>
            <a:pPr marL="0" indent="0">
              <a:lnSpc>
                <a:spcPct val="90000"/>
              </a:lnSpc>
              <a:buNone/>
            </a:pPr>
            <a:r>
              <a:rPr lang="en-US" b="1" dirty="0"/>
              <a:t>	Program completion rate 75% or higher.</a:t>
            </a:r>
          </a:p>
          <a:p>
            <a:pPr marL="0" indent="0">
              <a:lnSpc>
                <a:spcPct val="90000"/>
              </a:lnSpc>
              <a:buNone/>
            </a:pPr>
            <a:r>
              <a:rPr lang="en-US" b="1" dirty="0"/>
              <a:t>	First-time pass rate of ARRT examination of 80% or higher.</a:t>
            </a:r>
          </a:p>
        </p:txBody>
      </p:sp>
    </p:spTree>
    <p:extLst>
      <p:ext uri="{BB962C8B-B14F-4D97-AF65-F5344CB8AC3E}">
        <p14:creationId xmlns:p14="http://schemas.microsoft.com/office/powerpoint/2010/main" val="424677726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otalTime>6</TotalTime>
  <Words>3717</Words>
  <Application>Microsoft Macintosh PowerPoint</Application>
  <PresentationFormat>On-screen Show (4:3)</PresentationFormat>
  <Paragraphs>423</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Century Gothic</vt:lpstr>
      <vt:lpstr>Verdana</vt:lpstr>
      <vt:lpstr>Wingdings</vt:lpstr>
      <vt:lpstr>Wingdings 3</vt:lpstr>
      <vt:lpstr>Ion</vt:lpstr>
      <vt:lpstr>  Radiologic Technology Program</vt:lpstr>
      <vt:lpstr>CCD Radiologic Technology Faculty and Staff</vt:lpstr>
      <vt:lpstr>Radiology Technology Program</vt:lpstr>
      <vt:lpstr>If accepted into the program, we pledge to:</vt:lpstr>
      <vt:lpstr>Job Outlook</vt:lpstr>
      <vt:lpstr>PROGRAM GOALS/Focus</vt:lpstr>
      <vt:lpstr>PROGRAM GOALS/focus</vt:lpstr>
      <vt:lpstr>PROGRAM GOALS/focus</vt:lpstr>
      <vt:lpstr>Program Effectiveness</vt:lpstr>
      <vt:lpstr>Program Accreditation  </vt:lpstr>
      <vt:lpstr>What does a Radiologic Technologist need to know?</vt:lpstr>
      <vt:lpstr>Essential Functions</vt:lpstr>
      <vt:lpstr>Associate in Applied Science Degree(AAS)</vt:lpstr>
      <vt:lpstr>What is unique about CCD’s Radiography Program?</vt:lpstr>
      <vt:lpstr>Prerequisite Coursework:</vt:lpstr>
      <vt:lpstr>Additional Courses  highly recommended</vt:lpstr>
      <vt:lpstr>Transcripts</vt:lpstr>
      <vt:lpstr>Job Shadow experience  </vt:lpstr>
      <vt:lpstr>PowerPoint Presentation</vt:lpstr>
      <vt:lpstr>Job shadow substitute for fall 2021 applicants</vt:lpstr>
      <vt:lpstr>Job Shadow Video Links  ( right click on link, THEN open the HYPERLINK option)</vt:lpstr>
      <vt:lpstr>PowerPoint Presentation</vt:lpstr>
      <vt:lpstr>What next! Timeline on handout</vt:lpstr>
      <vt:lpstr>Application Process, continued</vt:lpstr>
      <vt:lpstr>Admission Packet</vt:lpstr>
      <vt:lpstr>Resume, cover letter, unofficial transcripts, structured reference letters</vt:lpstr>
      <vt:lpstr>Essay</vt:lpstr>
      <vt:lpstr>Interview</vt:lpstr>
      <vt:lpstr>Tips</vt:lpstr>
      <vt:lpstr>I’m in! Now What Happens? </vt:lpstr>
      <vt:lpstr>Criminal Background Check</vt:lpstr>
      <vt:lpstr>Disqualifying Offenses continued</vt:lpstr>
      <vt:lpstr>Disqualifying Offenses</vt:lpstr>
      <vt:lpstr>ARRT Pre-Application  Ethics Review</vt:lpstr>
      <vt:lpstr>Tuition Costs, In-state (Subject to change by state legislators)</vt:lpstr>
      <vt:lpstr>Financial Aid Information</vt:lpstr>
      <vt:lpstr>Program Schedule Juniors</vt:lpstr>
      <vt:lpstr>Program Schedule Seniors</vt:lpstr>
      <vt:lpstr>Program Curriculum</vt:lpstr>
      <vt:lpstr>Curriculum</vt:lpstr>
      <vt:lpstr>Curriculum</vt:lpstr>
      <vt:lpstr>Affiliate Hospitals</vt:lpstr>
      <vt:lpstr>Employment and Advancement Opportunities</vt:lpstr>
      <vt:lpstr>CCD Exclusive</vt:lpstr>
      <vt:lpstr>Reference websites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Radiologic Technology Program</dc:title>
  <dc:creator>Yost, Lorraine</dc:creator>
  <cp:lastModifiedBy>Yost, Lorraine</cp:lastModifiedBy>
  <cp:revision>2</cp:revision>
  <dcterms:created xsi:type="dcterms:W3CDTF">2020-10-21T18:20:09Z</dcterms:created>
  <dcterms:modified xsi:type="dcterms:W3CDTF">2020-10-21T18:26:53Z</dcterms:modified>
</cp:coreProperties>
</file>