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sldIdLst>
    <p:sldId id="256" r:id="rId2"/>
    <p:sldId id="257" r:id="rId3"/>
    <p:sldId id="258" r:id="rId4"/>
    <p:sldId id="259" r:id="rId5"/>
    <p:sldId id="298" r:id="rId6"/>
    <p:sldId id="260" r:id="rId7"/>
    <p:sldId id="261" r:id="rId8"/>
    <p:sldId id="296" r:id="rId9"/>
    <p:sldId id="262" r:id="rId10"/>
    <p:sldId id="263" r:id="rId11"/>
    <p:sldId id="264" r:id="rId12"/>
    <p:sldId id="265" r:id="rId13"/>
    <p:sldId id="266" r:id="rId14"/>
    <p:sldId id="267" r:id="rId15"/>
    <p:sldId id="268" r:id="rId16"/>
    <p:sldId id="301" r:id="rId17"/>
    <p:sldId id="300" r:id="rId18"/>
    <p:sldId id="269" r:id="rId19"/>
    <p:sldId id="297" r:id="rId20"/>
    <p:sldId id="270" r:id="rId21"/>
    <p:sldId id="271" r:id="rId22"/>
    <p:sldId id="272" r:id="rId23"/>
    <p:sldId id="273"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9" r:id="rId38"/>
    <p:sldId id="290" r:id="rId39"/>
    <p:sldId id="288" r:id="rId40"/>
    <p:sldId id="291" r:id="rId41"/>
    <p:sldId id="295" r:id="rId42"/>
    <p:sldId id="299"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1680"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425085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9401D2-D0AC-4D61-BAB5-5BC56E42171B}" type="datetimeFigureOut">
              <a:rPr lang="en-US" smtClean="0"/>
              <a:t>6/5/20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8566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1699821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9510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402458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1913446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142810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624537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415016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0417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57890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9401D2-D0AC-4D61-BAB5-5BC56E42171B}" type="datetimeFigureOut">
              <a:rPr lang="en-US" smtClean="0"/>
              <a:t>6/5/20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15256373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401D2-D0AC-4D61-BAB5-5BC56E42171B}" type="datetimeFigureOut">
              <a:rPr lang="en-US" smtClean="0"/>
              <a:t>6/5/20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1761480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105575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1772543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29401D2-D0AC-4D61-BAB5-5BC56E42171B}" type="datetimeFigureOut">
              <a:rPr lang="en-US" smtClean="0"/>
              <a:t>6/5/20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856704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9401D2-D0AC-4D61-BAB5-5BC56E42171B}" type="datetimeFigureOut">
              <a:rPr lang="en-US" smtClean="0"/>
              <a:t>6/5/20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42085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29401D2-D0AC-4D61-BAB5-5BC56E42171B}" type="datetimeFigureOut">
              <a:rPr lang="en-US" smtClean="0"/>
              <a:t>6/5/20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58F0D55-F0A5-4980-827F-F5D210818D2A}" type="slidenum">
              <a:rPr lang="en-US" smtClean="0"/>
              <a:t>‹#›</a:t>
            </a:fld>
            <a:endParaRPr lang="en-US"/>
          </a:p>
        </p:txBody>
      </p:sp>
    </p:spTree>
    <p:extLst>
      <p:ext uri="{BB962C8B-B14F-4D97-AF65-F5344CB8AC3E}">
        <p14:creationId xmlns:p14="http://schemas.microsoft.com/office/powerpoint/2010/main" val="161868731"/>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ohanna.Morrison@ccd.edu" TargetMode="External"/><Relationship Id="rId2" Type="http://schemas.openxmlformats.org/officeDocument/2006/relationships/hyperlink" Target="mailto:lorraine.yost@ccd.edu" TargetMode="External"/><Relationship Id="rId1" Type="http://schemas.openxmlformats.org/officeDocument/2006/relationships/slideLayout" Target="../slideLayouts/slideLayout2.xml"/><Relationship Id="rId5" Type="http://schemas.openxmlformats.org/officeDocument/2006/relationships/hyperlink" Target="mailto:daniela.Higgins@ccd.edu" TargetMode="External"/><Relationship Id="rId4" Type="http://schemas.openxmlformats.org/officeDocument/2006/relationships/hyperlink" Target="mailto:teri.huggins@ccd.ed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rojectionscentral.com/Projections/LongTerm" TargetMode="External"/><Relationship Id="rId2" Type="http://schemas.openxmlformats.org/officeDocument/2006/relationships/hyperlink" Target="http://www.bls.gov/ooh/Healthcare/Radiologic-technologist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776" y="1516020"/>
            <a:ext cx="6600451" cy="2262781"/>
          </a:xfrm>
        </p:spPr>
        <p:txBody>
          <a:bodyPr>
            <a:normAutofit fontScale="90000"/>
          </a:bodyPr>
          <a:lstStyle/>
          <a:p>
            <a:pPr algn="ctr"/>
            <a:br>
              <a:rPr lang="en-US" dirty="0"/>
            </a:br>
            <a:r>
              <a:rPr lang="en-US" dirty="0"/>
              <a:t> </a:t>
            </a:r>
            <a:r>
              <a:rPr lang="en-US" b="1" dirty="0"/>
              <a:t>Radiologic Technology Program</a:t>
            </a:r>
            <a:endParaRPr lang="en-US" dirty="0"/>
          </a:p>
        </p:txBody>
      </p:sp>
      <p:sp>
        <p:nvSpPr>
          <p:cNvPr id="3" name="Subtitle 2"/>
          <p:cNvSpPr>
            <a:spLocks noGrp="1"/>
          </p:cNvSpPr>
          <p:nvPr>
            <p:ph type="subTitle" idx="1"/>
          </p:nvPr>
        </p:nvSpPr>
        <p:spPr>
          <a:xfrm>
            <a:off x="1259664" y="4461570"/>
            <a:ext cx="6600451" cy="1126283"/>
          </a:xfrm>
        </p:spPr>
        <p:txBody>
          <a:bodyPr>
            <a:normAutofit/>
          </a:bodyPr>
          <a:lstStyle/>
          <a:p>
            <a:pPr algn="ctr"/>
            <a:r>
              <a:rPr lang="en-US" sz="6000" b="1" dirty="0">
                <a:solidFill>
                  <a:schemeClr val="accent1"/>
                </a:solidFill>
              </a:rPr>
              <a:t>WELCOME!</a:t>
            </a:r>
          </a:p>
        </p:txBody>
      </p:sp>
      <p:pic>
        <p:nvPicPr>
          <p:cNvPr id="1028" name="Picture 4" descr="CCDh_2CR_3Line (3) (4)"/>
          <p:cNvPicPr>
            <a:picLocks noChangeAspect="1" noChangeArrowheads="1"/>
          </p:cNvPicPr>
          <p:nvPr/>
        </p:nvPicPr>
        <p:blipFill>
          <a:blip r:embed="rId2" cstate="print">
            <a:extLst>
              <a:ext uri="{28A0092B-C50C-407E-A947-70E740481C1C}">
                <a14:useLocalDpi xmlns:a14="http://schemas.microsoft.com/office/drawing/2010/main" val="0"/>
              </a:ext>
            </a:extLst>
          </a:blip>
          <a:srcRect l="15602" t="32426" r="17049" b="31725"/>
          <a:stretch>
            <a:fillRect/>
          </a:stretch>
        </p:blipFill>
        <p:spPr bwMode="auto">
          <a:xfrm>
            <a:off x="2677907" y="5423770"/>
            <a:ext cx="3763963" cy="1323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3674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753330"/>
          </a:xfrm>
        </p:spPr>
        <p:txBody>
          <a:bodyPr>
            <a:normAutofit/>
          </a:bodyPr>
          <a:lstStyle/>
          <a:p>
            <a:r>
              <a:rPr lang="en-US" b="1" dirty="0"/>
              <a:t>Program Accreditation </a:t>
            </a:r>
            <a:br>
              <a:rPr lang="en-US" b="1" dirty="0"/>
            </a:br>
            <a:endParaRPr lang="en-US" b="1" dirty="0"/>
          </a:p>
        </p:txBody>
      </p:sp>
      <p:sp>
        <p:nvSpPr>
          <p:cNvPr id="5" name="Content Placeholder 4"/>
          <p:cNvSpPr>
            <a:spLocks noGrp="1"/>
          </p:cNvSpPr>
          <p:nvPr>
            <p:ph idx="1"/>
          </p:nvPr>
        </p:nvSpPr>
        <p:spPr>
          <a:xfrm>
            <a:off x="266008" y="1438102"/>
            <a:ext cx="8731688" cy="5060234"/>
          </a:xfrm>
        </p:spPr>
        <p:txBody>
          <a:bodyPr>
            <a:normAutofit fontScale="47500" lnSpcReduction="20000"/>
          </a:bodyPr>
          <a:lstStyle/>
          <a:p>
            <a:endParaRPr lang="en-US" sz="2600" dirty="0"/>
          </a:p>
          <a:p>
            <a:r>
              <a:rPr lang="en-US" sz="3800" dirty="0"/>
              <a:t>Joint Review Committee on Education in Radiologic Technology</a:t>
            </a:r>
          </a:p>
          <a:p>
            <a:r>
              <a:rPr lang="en-US" sz="3800" dirty="0"/>
              <a:t>The </a:t>
            </a:r>
            <a:r>
              <a:rPr lang="en-US" sz="3800" b="1" dirty="0"/>
              <a:t>Higher Learning Commission </a:t>
            </a:r>
            <a:r>
              <a:rPr lang="en-US" sz="3800" dirty="0"/>
              <a:t>(HLC) of the North Central Association of Colleges &amp; Schools</a:t>
            </a:r>
            <a:r>
              <a:rPr lang="en-US" sz="3800" b="1" dirty="0"/>
              <a:t> (this means transferable credits)</a:t>
            </a:r>
          </a:p>
          <a:p>
            <a:pPr marL="0" indent="0">
              <a:buNone/>
            </a:pPr>
            <a:endParaRPr lang="en-US" sz="3800" b="1" dirty="0"/>
          </a:p>
          <a:p>
            <a:pPr marL="0" indent="0">
              <a:buNone/>
            </a:pPr>
            <a:r>
              <a:rPr lang="en-US" sz="3800" dirty="0"/>
              <a:t>	JRCERT</a:t>
            </a:r>
          </a:p>
          <a:p>
            <a:pPr marL="0" indent="0">
              <a:buNone/>
            </a:pPr>
            <a:r>
              <a:rPr lang="en-US" sz="3800" dirty="0"/>
              <a:t>	20 N. Wacker Drive, Suite #2850</a:t>
            </a:r>
          </a:p>
          <a:p>
            <a:pPr marL="0" indent="0">
              <a:buNone/>
            </a:pPr>
            <a:r>
              <a:rPr lang="en-US" sz="3800" dirty="0"/>
              <a:t>	Chicago, IL 60606-3182</a:t>
            </a:r>
          </a:p>
          <a:p>
            <a:pPr marL="0" indent="0">
              <a:buNone/>
            </a:pPr>
            <a:r>
              <a:rPr lang="en-US" sz="3800" dirty="0"/>
              <a:t>	(312) 704-5300</a:t>
            </a:r>
          </a:p>
          <a:p>
            <a:pPr marL="0" indent="0">
              <a:buNone/>
            </a:pPr>
            <a:r>
              <a:rPr lang="en-US" sz="3800" dirty="0"/>
              <a:t>	</a:t>
            </a:r>
            <a:r>
              <a:rPr lang="en-US" sz="3800" b="1" u="sng" dirty="0">
                <a:solidFill>
                  <a:schemeClr val="bg1"/>
                </a:solidFill>
              </a:rPr>
              <a:t>http://www.jrcert.org</a:t>
            </a:r>
          </a:p>
          <a:p>
            <a:pPr marL="0" indent="0">
              <a:buNone/>
            </a:pPr>
            <a:r>
              <a:rPr lang="en-US" sz="3800" dirty="0"/>
              <a:t>	</a:t>
            </a:r>
          </a:p>
          <a:p>
            <a:pPr marL="0" indent="0">
              <a:buNone/>
            </a:pPr>
            <a:r>
              <a:rPr lang="en-US" sz="3800" dirty="0"/>
              <a:t>Standards for compliance found at:</a:t>
            </a:r>
          </a:p>
          <a:p>
            <a:pPr marL="0" indent="0">
              <a:buNone/>
            </a:pPr>
            <a:r>
              <a:rPr lang="en-US" sz="3800" b="1" u="sng" dirty="0">
                <a:solidFill>
                  <a:schemeClr val="bg1"/>
                </a:solidFill>
              </a:rPr>
              <a:t>http://www.jrcert.org/acc_standards.html</a:t>
            </a:r>
          </a:p>
          <a:p>
            <a:pPr marL="0" indent="0">
              <a:buNone/>
            </a:pPr>
            <a:endParaRPr lang="en-US" b="1" dirty="0"/>
          </a:p>
          <a:p>
            <a:pPr marL="0" indent="0">
              <a:buNone/>
            </a:pPr>
            <a:endParaRPr lang="en-US" dirty="0"/>
          </a:p>
        </p:txBody>
      </p:sp>
      <p:pic>
        <p:nvPicPr>
          <p:cNvPr id="6" name="Content Placeholder 3"/>
          <p:cNvPicPr>
            <a:picLocks noChangeAspect="1"/>
          </p:cNvPicPr>
          <p:nvPr/>
        </p:nvPicPr>
        <p:blipFill>
          <a:blip r:embed="rId2"/>
          <a:stretch>
            <a:fillRect/>
          </a:stretch>
        </p:blipFill>
        <p:spPr>
          <a:xfrm>
            <a:off x="5128975" y="3437590"/>
            <a:ext cx="2631769" cy="727180"/>
          </a:xfrm>
          <a:prstGeom prst="rect">
            <a:avLst/>
          </a:prstGeom>
        </p:spPr>
      </p:pic>
    </p:spTree>
    <p:extLst>
      <p:ext uri="{BB962C8B-B14F-4D97-AF65-F5344CB8AC3E}">
        <p14:creationId xmlns:p14="http://schemas.microsoft.com/office/powerpoint/2010/main" val="24307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does a Radiologic Technologist need to know?</a:t>
            </a:r>
            <a:endParaRPr lang="en-US" dirty="0"/>
          </a:p>
        </p:txBody>
      </p:sp>
      <p:sp>
        <p:nvSpPr>
          <p:cNvPr id="3" name="Content Placeholder 2"/>
          <p:cNvSpPr>
            <a:spLocks noGrp="1"/>
          </p:cNvSpPr>
          <p:nvPr>
            <p:ph idx="1"/>
          </p:nvPr>
        </p:nvSpPr>
        <p:spPr>
          <a:xfrm>
            <a:off x="315884" y="2103120"/>
            <a:ext cx="8218517" cy="4224528"/>
          </a:xfrm>
        </p:spPr>
        <p:txBody>
          <a:bodyPr>
            <a:normAutofit fontScale="92500" lnSpcReduction="10000"/>
          </a:bodyPr>
          <a:lstStyle/>
          <a:p>
            <a:endParaRPr lang="en-US" dirty="0"/>
          </a:p>
          <a:p>
            <a:r>
              <a:rPr lang="en-US" sz="3200" dirty="0"/>
              <a:t>Anatomy &amp; Physiology</a:t>
            </a:r>
          </a:p>
          <a:p>
            <a:r>
              <a:rPr lang="en-US" sz="3200" dirty="0"/>
              <a:t>Basic Physics</a:t>
            </a:r>
          </a:p>
          <a:p>
            <a:r>
              <a:rPr lang="en-US" sz="3200" dirty="0"/>
              <a:t>Positioning</a:t>
            </a:r>
          </a:p>
          <a:p>
            <a:r>
              <a:rPr lang="en-US" sz="3200" dirty="0"/>
              <a:t>Patient Care</a:t>
            </a:r>
          </a:p>
          <a:p>
            <a:r>
              <a:rPr lang="en-US" sz="3200" dirty="0"/>
              <a:t>Customer Service</a:t>
            </a:r>
          </a:p>
          <a:p>
            <a:r>
              <a:rPr lang="en-US" sz="3200" dirty="0"/>
              <a:t>How to work independently and as a member of a team</a:t>
            </a:r>
          </a:p>
          <a:p>
            <a:endParaRPr lang="en-US" dirty="0"/>
          </a:p>
          <a:p>
            <a:endParaRPr lang="en-US" dirty="0"/>
          </a:p>
        </p:txBody>
      </p:sp>
      <p:pic>
        <p:nvPicPr>
          <p:cNvPr id="4" name="Picture 3"/>
          <p:cNvPicPr>
            <a:picLocks noChangeAspect="1"/>
          </p:cNvPicPr>
          <p:nvPr/>
        </p:nvPicPr>
        <p:blipFill>
          <a:blip r:embed="rId2"/>
          <a:stretch>
            <a:fillRect/>
          </a:stretch>
        </p:blipFill>
        <p:spPr>
          <a:xfrm>
            <a:off x="5239800" y="2391918"/>
            <a:ext cx="2450402" cy="1838706"/>
          </a:xfrm>
          <a:prstGeom prst="rect">
            <a:avLst/>
          </a:prstGeom>
        </p:spPr>
      </p:pic>
    </p:spTree>
    <p:extLst>
      <p:ext uri="{BB962C8B-B14F-4D97-AF65-F5344CB8AC3E}">
        <p14:creationId xmlns:p14="http://schemas.microsoft.com/office/powerpoint/2010/main" val="380424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85" y="640080"/>
            <a:ext cx="8185115" cy="781396"/>
          </a:xfrm>
        </p:spPr>
        <p:txBody>
          <a:bodyPr>
            <a:normAutofit/>
          </a:bodyPr>
          <a:lstStyle/>
          <a:p>
            <a:r>
              <a:rPr lang="en-US" b="1" dirty="0"/>
              <a:t>Essential Functions</a:t>
            </a:r>
            <a:endParaRPr lang="en-US" dirty="0"/>
          </a:p>
        </p:txBody>
      </p:sp>
      <p:sp>
        <p:nvSpPr>
          <p:cNvPr id="3" name="Content Placeholder 2"/>
          <p:cNvSpPr>
            <a:spLocks noGrp="1"/>
          </p:cNvSpPr>
          <p:nvPr>
            <p:ph idx="1"/>
          </p:nvPr>
        </p:nvSpPr>
        <p:spPr>
          <a:xfrm>
            <a:off x="349285" y="1609344"/>
            <a:ext cx="8379079" cy="4857958"/>
          </a:xfrm>
        </p:spPr>
        <p:txBody>
          <a:bodyPr>
            <a:normAutofit fontScale="85000" lnSpcReduction="20000"/>
          </a:bodyPr>
          <a:lstStyle/>
          <a:p>
            <a:endParaRPr lang="en-US" dirty="0"/>
          </a:p>
          <a:p>
            <a:r>
              <a:rPr lang="en-US" sz="2400" b="1" dirty="0">
                <a:solidFill>
                  <a:schemeClr val="bg1"/>
                </a:solidFill>
              </a:rPr>
              <a:t>Full range of body motion:</a:t>
            </a:r>
          </a:p>
          <a:p>
            <a:pPr lvl="1">
              <a:buFont typeface="Wingdings" panose="05000000000000000000" pitchFamily="2" charset="2"/>
              <a:buChar char="Ø"/>
            </a:pPr>
            <a:r>
              <a:rPr lang="en-US" sz="2400" dirty="0"/>
              <a:t>Handling and lifting patients </a:t>
            </a:r>
          </a:p>
          <a:p>
            <a:pPr lvl="1">
              <a:buFont typeface="Wingdings" panose="05000000000000000000" pitchFamily="2" charset="2"/>
              <a:buChar char="Ø"/>
            </a:pPr>
            <a:r>
              <a:rPr lang="en-US" sz="2400" dirty="0"/>
              <a:t>Physical dexterity +</a:t>
            </a:r>
          </a:p>
          <a:p>
            <a:pPr lvl="1">
              <a:buFont typeface="Wingdings" panose="05000000000000000000" pitchFamily="2" charset="2"/>
              <a:buChar char="Ø"/>
            </a:pPr>
            <a:r>
              <a:rPr lang="en-US" sz="2400" dirty="0"/>
              <a:t>Hand-eye coordination</a:t>
            </a:r>
          </a:p>
          <a:p>
            <a:r>
              <a:rPr lang="en-US" sz="2400" b="1" dirty="0">
                <a:solidFill>
                  <a:schemeClr val="bg1"/>
                </a:solidFill>
              </a:rPr>
              <a:t>Standing, walking 7 hrs. of 8 hr. day</a:t>
            </a:r>
          </a:p>
          <a:p>
            <a:pPr marL="342900" lvl="1" indent="-342900"/>
            <a:r>
              <a:rPr lang="en-US" sz="2400" b="1" dirty="0">
                <a:solidFill>
                  <a:schemeClr val="bg1"/>
                </a:solidFill>
              </a:rPr>
              <a:t>Frequently lift, carry 25 pounds with both hands</a:t>
            </a:r>
          </a:p>
          <a:p>
            <a:pPr lvl="1">
              <a:buFont typeface="Wingdings" panose="05000000000000000000" pitchFamily="2" charset="2"/>
              <a:buChar char="Ø"/>
            </a:pPr>
            <a:r>
              <a:rPr lang="en-US" sz="2400" dirty="0"/>
              <a:t>Occasionally lift 50+ pounds with assistance</a:t>
            </a:r>
          </a:p>
          <a:p>
            <a:pPr lvl="1">
              <a:buFont typeface="Wingdings" panose="05000000000000000000" pitchFamily="2" charset="2"/>
              <a:buChar char="Ø"/>
            </a:pPr>
            <a:r>
              <a:rPr lang="en-US" sz="2400" dirty="0"/>
              <a:t>Occasionally pushing and pulling up to 200 pounds with assistance</a:t>
            </a:r>
          </a:p>
          <a:p>
            <a:pPr lvl="1">
              <a:buFont typeface="Wingdings" panose="05000000000000000000" pitchFamily="2" charset="2"/>
              <a:buChar char="Ø"/>
            </a:pPr>
            <a:r>
              <a:rPr lang="en-US" sz="2400" b="1" dirty="0">
                <a:solidFill>
                  <a:schemeClr val="bg1"/>
                </a:solidFill>
              </a:rPr>
              <a:t>Requires corrected or normal visual acuity, hearing acuity, and sufficient olfactory function to ensure patient safety. </a:t>
            </a:r>
          </a:p>
          <a:p>
            <a:pPr lvl="1">
              <a:buFont typeface="Wingdings" panose="05000000000000000000" pitchFamily="2" charset="2"/>
              <a:buChar char="Ø"/>
            </a:pPr>
            <a:r>
              <a:rPr lang="en-US" sz="2400" b="1" dirty="0">
                <a:solidFill>
                  <a:schemeClr val="bg1"/>
                </a:solidFill>
              </a:rPr>
              <a:t>English speaking oral (explain and respond) and written communication </a:t>
            </a:r>
          </a:p>
          <a:p>
            <a:endParaRPr lang="en-US" dirty="0"/>
          </a:p>
        </p:txBody>
      </p:sp>
      <p:pic>
        <p:nvPicPr>
          <p:cNvPr id="4" name="Picture 3"/>
          <p:cNvPicPr>
            <a:picLocks noChangeAspect="1"/>
          </p:cNvPicPr>
          <p:nvPr/>
        </p:nvPicPr>
        <p:blipFill>
          <a:blip r:embed="rId2"/>
          <a:stretch>
            <a:fillRect/>
          </a:stretch>
        </p:blipFill>
        <p:spPr>
          <a:xfrm>
            <a:off x="6054528" y="1740655"/>
            <a:ext cx="1853798" cy="2023542"/>
          </a:xfrm>
          <a:prstGeom prst="rect">
            <a:avLst/>
          </a:prstGeom>
        </p:spPr>
      </p:pic>
    </p:spTree>
    <p:extLst>
      <p:ext uri="{BB962C8B-B14F-4D97-AF65-F5344CB8AC3E}">
        <p14:creationId xmlns:p14="http://schemas.microsoft.com/office/powerpoint/2010/main" val="229723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Associate in Applied Science Degree(AAS)</a:t>
            </a:r>
            <a:endParaRPr lang="en-US" dirty="0"/>
          </a:p>
        </p:txBody>
      </p:sp>
      <p:sp>
        <p:nvSpPr>
          <p:cNvPr id="3" name="Content Placeholder 2"/>
          <p:cNvSpPr>
            <a:spLocks noGrp="1"/>
          </p:cNvSpPr>
          <p:nvPr>
            <p:ph idx="1"/>
          </p:nvPr>
        </p:nvSpPr>
        <p:spPr>
          <a:xfrm>
            <a:off x="241069" y="1853248"/>
            <a:ext cx="8293332" cy="5004752"/>
          </a:xfrm>
        </p:spPr>
        <p:txBody>
          <a:bodyPr>
            <a:normAutofit fontScale="85000" lnSpcReduction="10000"/>
          </a:bodyPr>
          <a:lstStyle/>
          <a:p>
            <a:endParaRPr lang="en-US" dirty="0"/>
          </a:p>
          <a:p>
            <a:pPr>
              <a:buFont typeface="Wingdings" panose="05000000000000000000" pitchFamily="2" charset="2"/>
              <a:buChar char="Ø"/>
            </a:pPr>
            <a:r>
              <a:rPr lang="en-US" sz="2800" dirty="0"/>
              <a:t>5 semester program starts Fall semester, or Summer if RTE 101 Introduction to Radiology still needed.</a:t>
            </a:r>
          </a:p>
          <a:p>
            <a:pPr lvl="1">
              <a:buFont typeface="Wingdings" panose="05000000000000000000" pitchFamily="2" charset="2"/>
              <a:buChar char="Ø"/>
            </a:pPr>
            <a:r>
              <a:rPr lang="en-US" sz="2800" dirty="0"/>
              <a:t>RTE 101 is offered as a General Studies elective </a:t>
            </a:r>
          </a:p>
          <a:p>
            <a:pPr lvl="1">
              <a:buFont typeface="Wingdings" panose="05000000000000000000" pitchFamily="2" charset="2"/>
              <a:buChar char="Ø"/>
            </a:pPr>
            <a:r>
              <a:rPr lang="en-US" sz="2800" dirty="0"/>
              <a:t>Taking this course as a general education course </a:t>
            </a:r>
            <a:r>
              <a:rPr lang="en-US" sz="2800" b="1" dirty="0"/>
              <a:t>does not </a:t>
            </a:r>
            <a:r>
              <a:rPr lang="en-US" sz="2800" dirty="0"/>
              <a:t>translate into radiology program admission.  </a:t>
            </a:r>
          </a:p>
          <a:p>
            <a:pPr>
              <a:buFont typeface="Wingdings" panose="05000000000000000000" pitchFamily="2" charset="2"/>
              <a:buChar char="Ø"/>
            </a:pPr>
            <a:r>
              <a:rPr lang="en-US" sz="2800" dirty="0"/>
              <a:t> (22 months in length) </a:t>
            </a:r>
          </a:p>
          <a:p>
            <a:pPr>
              <a:buFont typeface="Wingdings" panose="05000000000000000000" pitchFamily="2" charset="2"/>
              <a:buChar char="Ø"/>
            </a:pPr>
            <a:r>
              <a:rPr lang="en-US" sz="2800" dirty="0"/>
              <a:t>Eligible to take the ARRT Certification Examination upon graduation</a:t>
            </a:r>
          </a:p>
          <a:p>
            <a:pPr marL="0" indent="0">
              <a:buNone/>
            </a:pPr>
            <a:endParaRPr lang="en-US" sz="2800" dirty="0"/>
          </a:p>
          <a:p>
            <a:pPr>
              <a:buFont typeface="Wingdings" panose="05000000000000000000" pitchFamily="2" charset="2"/>
              <a:buChar char="Ø"/>
            </a:pPr>
            <a:r>
              <a:rPr lang="en-US" sz="2800" dirty="0"/>
              <a:t>Internationally recognized</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759373" y="5332784"/>
            <a:ext cx="1472699" cy="1450402"/>
          </a:xfrm>
          <a:prstGeom prst="rect">
            <a:avLst/>
          </a:prstGeom>
        </p:spPr>
      </p:pic>
    </p:spTree>
    <p:extLst>
      <p:ext uri="{BB962C8B-B14F-4D97-AF65-F5344CB8AC3E}">
        <p14:creationId xmlns:p14="http://schemas.microsoft.com/office/powerpoint/2010/main" val="281098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149630"/>
            <a:ext cx="7415399" cy="1388226"/>
          </a:xfrm>
        </p:spPr>
        <p:txBody>
          <a:bodyPr>
            <a:normAutofit/>
          </a:bodyPr>
          <a:lstStyle/>
          <a:p>
            <a:r>
              <a:rPr lang="en-US" b="1" dirty="0"/>
              <a:t>What is unique about CCD’s Radiography Program?</a:t>
            </a:r>
            <a:endParaRPr lang="en-US" dirty="0"/>
          </a:p>
        </p:txBody>
      </p:sp>
      <p:sp>
        <p:nvSpPr>
          <p:cNvPr id="3" name="Content Placeholder 2"/>
          <p:cNvSpPr>
            <a:spLocks noGrp="1"/>
          </p:cNvSpPr>
          <p:nvPr>
            <p:ph idx="1"/>
          </p:nvPr>
        </p:nvSpPr>
        <p:spPr>
          <a:xfrm>
            <a:off x="0" y="1537856"/>
            <a:ext cx="8827007" cy="5070208"/>
          </a:xfrm>
        </p:spPr>
        <p:txBody>
          <a:bodyPr>
            <a:normAutofit/>
          </a:bodyPr>
          <a:lstStyle/>
          <a:p>
            <a:endParaRPr lang="en-US" dirty="0"/>
          </a:p>
          <a:p>
            <a:r>
              <a:rPr lang="en-US" sz="2400" b="1" dirty="0">
                <a:solidFill>
                  <a:schemeClr val="bg1"/>
                </a:solidFill>
              </a:rPr>
              <a:t>Clinical Internships at Denver hospitals</a:t>
            </a:r>
          </a:p>
          <a:p>
            <a:r>
              <a:rPr lang="en-US" sz="2400" b="1" dirty="0">
                <a:solidFill>
                  <a:schemeClr val="bg1"/>
                </a:solidFill>
              </a:rPr>
              <a:t>Multiple Laboratories:</a:t>
            </a:r>
          </a:p>
          <a:p>
            <a:pPr lvl="1">
              <a:buFont typeface="Wingdings" panose="05000000000000000000" pitchFamily="2" charset="2"/>
              <a:buChar char="Ø"/>
            </a:pPr>
            <a:r>
              <a:rPr lang="en-US" sz="1800" dirty="0"/>
              <a:t>2 working x-ray rooms</a:t>
            </a:r>
          </a:p>
          <a:p>
            <a:pPr lvl="1">
              <a:buFont typeface="Wingdings" panose="05000000000000000000" pitchFamily="2" charset="2"/>
              <a:buChar char="Ø"/>
            </a:pPr>
            <a:r>
              <a:rPr lang="en-US" sz="1800" dirty="0"/>
              <a:t>C-arm and portable equipment</a:t>
            </a:r>
          </a:p>
          <a:p>
            <a:pPr lvl="1">
              <a:buFont typeface="Wingdings" panose="05000000000000000000" pitchFamily="2" charset="2"/>
              <a:buChar char="Ø"/>
            </a:pPr>
            <a:r>
              <a:rPr lang="en-US" sz="1800" dirty="0"/>
              <a:t>Digital CR/DR, film/screen imaging</a:t>
            </a:r>
          </a:p>
          <a:p>
            <a:pPr lvl="1">
              <a:buFont typeface="Wingdings" panose="05000000000000000000" pitchFamily="2" charset="2"/>
              <a:buChar char="Ø"/>
            </a:pPr>
            <a:r>
              <a:rPr lang="en-US" sz="1800" dirty="0"/>
              <a:t>Skills lab</a:t>
            </a:r>
          </a:p>
          <a:p>
            <a:pPr lvl="1">
              <a:buFont typeface="Wingdings" panose="05000000000000000000" pitchFamily="2" charset="2"/>
              <a:buChar char="Ø"/>
            </a:pPr>
            <a:r>
              <a:rPr lang="en-US" sz="1800" dirty="0"/>
              <a:t>Computer lab; computer classroom</a:t>
            </a:r>
          </a:p>
          <a:p>
            <a:pPr lvl="1">
              <a:buFont typeface="Wingdings" panose="05000000000000000000" pitchFamily="2" charset="2"/>
              <a:buChar char="Ø"/>
            </a:pPr>
            <a:r>
              <a:rPr lang="en-US" sz="1800" dirty="0"/>
              <a:t>Anthropomorphic phantom (full size, infant, and pediatric)</a:t>
            </a:r>
          </a:p>
          <a:p>
            <a:pPr lvl="1">
              <a:buFont typeface="Wingdings" panose="05000000000000000000" pitchFamily="2" charset="2"/>
              <a:buChar char="Ø"/>
            </a:pPr>
            <a:r>
              <a:rPr lang="en-US" sz="1800" i="1" dirty="0" err="1"/>
              <a:t>Anatomage</a:t>
            </a:r>
            <a:r>
              <a:rPr lang="en-US" sz="1800" dirty="0"/>
              <a:t> virtual dissection table </a:t>
            </a:r>
            <a:endParaRPr lang="en-US" dirty="0"/>
          </a:p>
          <a:p>
            <a:r>
              <a:rPr lang="en-US" sz="2000" b="1" u="sng" dirty="0">
                <a:solidFill>
                  <a:schemeClr val="bg1"/>
                </a:solidFill>
              </a:rPr>
              <a:t>Longest running Radiologic Technology program in Colorado</a:t>
            </a:r>
          </a:p>
          <a:p>
            <a:pPr marL="0" indent="0">
              <a:buNone/>
            </a:pPr>
            <a:endParaRPr lang="en-US" sz="2000" b="1" u="sng" dirty="0">
              <a:solidFill>
                <a:schemeClr val="bg1"/>
              </a:solidFill>
            </a:endParaRPr>
          </a:p>
          <a:p>
            <a:pPr lvl="1">
              <a:buFont typeface="Wingdings" panose="05000000000000000000" pitchFamily="2" charset="2"/>
              <a:buChar char="Ø"/>
            </a:pPr>
            <a:endParaRPr lang="en-US" dirty="0"/>
          </a:p>
          <a:p>
            <a:pPr>
              <a:buFont typeface="Wingdings" panose="05000000000000000000" pitchFamily="2" charset="2"/>
              <a:buChar char="Ø"/>
            </a:pPr>
            <a:endParaRPr lang="en-US" b="1" dirty="0">
              <a:solidFill>
                <a:schemeClr val="accent1"/>
              </a:solidFill>
            </a:endParaRPr>
          </a:p>
          <a:p>
            <a:endParaRPr lang="en-US" dirty="0"/>
          </a:p>
        </p:txBody>
      </p:sp>
      <p:pic>
        <p:nvPicPr>
          <p:cNvPr id="4" name="Picture 3"/>
          <p:cNvPicPr>
            <a:picLocks noChangeAspect="1"/>
          </p:cNvPicPr>
          <p:nvPr/>
        </p:nvPicPr>
        <p:blipFill>
          <a:blip r:embed="rId2"/>
          <a:stretch>
            <a:fillRect/>
          </a:stretch>
        </p:blipFill>
        <p:spPr>
          <a:xfrm>
            <a:off x="5798853" y="3035808"/>
            <a:ext cx="2735547" cy="1536192"/>
          </a:xfrm>
          <a:prstGeom prst="rect">
            <a:avLst/>
          </a:prstGeom>
        </p:spPr>
      </p:pic>
    </p:spTree>
    <p:extLst>
      <p:ext uri="{BB962C8B-B14F-4D97-AF65-F5344CB8AC3E}">
        <p14:creationId xmlns:p14="http://schemas.microsoft.com/office/powerpoint/2010/main" val="56268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02503"/>
          </a:xfrm>
        </p:spPr>
        <p:txBody>
          <a:bodyPr/>
          <a:lstStyle/>
          <a:p>
            <a:r>
              <a:rPr lang="en-US" b="1" dirty="0"/>
              <a:t>Prerequisite Coursework:</a:t>
            </a:r>
          </a:p>
        </p:txBody>
      </p:sp>
      <p:sp>
        <p:nvSpPr>
          <p:cNvPr id="3" name="Content Placeholder 2"/>
          <p:cNvSpPr>
            <a:spLocks noGrp="1"/>
          </p:cNvSpPr>
          <p:nvPr>
            <p:ph idx="1"/>
          </p:nvPr>
        </p:nvSpPr>
        <p:spPr>
          <a:xfrm>
            <a:off x="174567" y="1255221"/>
            <a:ext cx="8359834" cy="5527963"/>
          </a:xfrm>
        </p:spPr>
        <p:txBody>
          <a:bodyPr>
            <a:noAutofit/>
          </a:bodyPr>
          <a:lstStyle/>
          <a:p>
            <a:pPr>
              <a:buFont typeface="Wingdings" panose="05000000000000000000" pitchFamily="2" charset="2"/>
              <a:buChar char="q"/>
            </a:pPr>
            <a:r>
              <a:rPr lang="en-US" sz="2400" dirty="0"/>
              <a:t>ENG 121-English Composition</a:t>
            </a:r>
          </a:p>
          <a:p>
            <a:pPr>
              <a:buFont typeface="Wingdings" panose="05000000000000000000" pitchFamily="2" charset="2"/>
              <a:buChar char="q"/>
            </a:pPr>
            <a:r>
              <a:rPr lang="en-US" sz="2400" dirty="0"/>
              <a:t> or </a:t>
            </a:r>
          </a:p>
          <a:p>
            <a:pPr>
              <a:buFont typeface="Wingdings" panose="05000000000000000000" pitchFamily="2" charset="2"/>
              <a:buChar char="q"/>
            </a:pPr>
            <a:r>
              <a:rPr lang="en-US" sz="2400" dirty="0"/>
              <a:t>ENG 131 Technical writing </a:t>
            </a:r>
            <a:r>
              <a:rPr lang="en-US" sz="2400" i="1" dirty="0"/>
              <a:t>transferable</a:t>
            </a:r>
          </a:p>
          <a:p>
            <a:pPr>
              <a:buFont typeface="Wingdings" panose="05000000000000000000" pitchFamily="2" charset="2"/>
              <a:buChar char="q"/>
            </a:pPr>
            <a:r>
              <a:rPr lang="en-US" sz="2400" dirty="0"/>
              <a:t>BIO 201/202 Anatomy and Physiology with Lab </a:t>
            </a:r>
            <a:r>
              <a:rPr lang="en-US" sz="2400" i="1" dirty="0"/>
              <a:t>transferable</a:t>
            </a:r>
          </a:p>
          <a:p>
            <a:pPr>
              <a:buFont typeface="Wingdings" panose="05000000000000000000" pitchFamily="2" charset="2"/>
              <a:buChar char="q"/>
            </a:pPr>
            <a:r>
              <a:rPr lang="en-US" sz="2400" dirty="0"/>
              <a:t>MAT 121 College Algebra or higher* </a:t>
            </a:r>
            <a:r>
              <a:rPr lang="en-US" sz="2400" i="1" dirty="0"/>
              <a:t>transferable</a:t>
            </a:r>
          </a:p>
          <a:p>
            <a:pPr>
              <a:buFont typeface="Wingdings" panose="05000000000000000000" pitchFamily="2" charset="2"/>
              <a:buChar char="q"/>
            </a:pPr>
            <a:r>
              <a:rPr lang="en-US" sz="2400" dirty="0"/>
              <a:t>PSY 101 or SOC 101 or PSY 235 </a:t>
            </a:r>
            <a:r>
              <a:rPr lang="en-US" sz="2400" i="1" dirty="0"/>
              <a:t>transferable</a:t>
            </a:r>
          </a:p>
          <a:p>
            <a:pPr>
              <a:buFont typeface="Wingdings" panose="05000000000000000000" pitchFamily="2" charset="2"/>
              <a:buChar char="v"/>
            </a:pPr>
            <a:r>
              <a:rPr lang="en-US" sz="2400" b="1" dirty="0">
                <a:solidFill>
                  <a:schemeClr val="accent1"/>
                </a:solidFill>
              </a:rPr>
              <a:t>Note:  </a:t>
            </a:r>
            <a:r>
              <a:rPr lang="en-US" sz="2400" dirty="0">
                <a:solidFill>
                  <a:schemeClr val="tx1"/>
                </a:solidFill>
              </a:rPr>
              <a:t>There is a 7 year limit for all science prerequisites &amp; 10 years on Math</a:t>
            </a:r>
          </a:p>
          <a:p>
            <a:pPr marL="0" indent="0">
              <a:buNone/>
            </a:pPr>
            <a:r>
              <a:rPr lang="en-US" sz="2400" dirty="0">
                <a:solidFill>
                  <a:schemeClr val="tx1"/>
                </a:solidFill>
              </a:rPr>
              <a:t>* Math 135 Statistics is a good alternative</a:t>
            </a:r>
          </a:p>
        </p:txBody>
      </p:sp>
    </p:spTree>
    <p:extLst>
      <p:ext uri="{BB962C8B-B14F-4D97-AF65-F5344CB8AC3E}">
        <p14:creationId xmlns:p14="http://schemas.microsoft.com/office/powerpoint/2010/main" val="317813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4705-A970-8448-AD81-FCFC79DFC037}"/>
              </a:ext>
            </a:extLst>
          </p:cNvPr>
          <p:cNvSpPr>
            <a:spLocks noGrp="1"/>
          </p:cNvSpPr>
          <p:nvPr>
            <p:ph type="title"/>
          </p:nvPr>
        </p:nvSpPr>
        <p:spPr/>
        <p:txBody>
          <a:bodyPr/>
          <a:lstStyle/>
          <a:p>
            <a:r>
              <a:rPr lang="en-US" dirty="0"/>
              <a:t>Additional Courses </a:t>
            </a:r>
            <a:br>
              <a:rPr lang="en-US" dirty="0"/>
            </a:br>
            <a:r>
              <a:rPr lang="en-US" dirty="0"/>
              <a:t>highly recommended</a:t>
            </a:r>
          </a:p>
        </p:txBody>
      </p:sp>
      <p:sp>
        <p:nvSpPr>
          <p:cNvPr id="3" name="Content Placeholder 2">
            <a:extLst>
              <a:ext uri="{FF2B5EF4-FFF2-40B4-BE49-F238E27FC236}">
                <a16:creationId xmlns:a16="http://schemas.microsoft.com/office/drawing/2014/main" id="{843FB030-C74E-6E40-9C4C-D2D38CFB2DC0}"/>
              </a:ext>
            </a:extLst>
          </p:cNvPr>
          <p:cNvSpPr>
            <a:spLocks noGrp="1"/>
          </p:cNvSpPr>
          <p:nvPr>
            <p:ph idx="1"/>
          </p:nvPr>
        </p:nvSpPr>
        <p:spPr>
          <a:xfrm>
            <a:off x="119271" y="2052925"/>
            <a:ext cx="8666920" cy="4195481"/>
          </a:xfrm>
        </p:spPr>
        <p:txBody>
          <a:bodyPr>
            <a:normAutofit lnSpcReduction="10000"/>
          </a:bodyPr>
          <a:lstStyle/>
          <a:p>
            <a:pPr>
              <a:buFont typeface="Wingdings" panose="05000000000000000000" pitchFamily="2" charset="2"/>
              <a:buChar char="q"/>
            </a:pPr>
            <a:r>
              <a:rPr lang="en-US" dirty="0"/>
              <a:t>PHY 105 (Physics) or higher </a:t>
            </a:r>
            <a:r>
              <a:rPr lang="en-US" i="1" dirty="0"/>
              <a:t>transferable </a:t>
            </a:r>
          </a:p>
          <a:p>
            <a:pPr>
              <a:buFont typeface="Wingdings" panose="05000000000000000000" pitchFamily="2" charset="2"/>
              <a:buChar char="q"/>
            </a:pPr>
            <a:r>
              <a:rPr lang="en-US" i="1" dirty="0"/>
              <a:t>Removed as a prerequisite for 2020 cohort</a:t>
            </a:r>
          </a:p>
          <a:p>
            <a:pPr>
              <a:buFont typeface="Wingdings" panose="05000000000000000000" pitchFamily="2" charset="2"/>
              <a:buChar char="q"/>
            </a:pPr>
            <a:r>
              <a:rPr lang="en-US" i="1" dirty="0"/>
              <a:t>After all scores entered, then “bonus points added for applicants who get a ”B” or higher</a:t>
            </a:r>
          </a:p>
          <a:p>
            <a:pPr marL="0" indent="0">
              <a:buNone/>
            </a:pPr>
            <a:endParaRPr lang="en-US" i="1" dirty="0"/>
          </a:p>
          <a:p>
            <a:pPr>
              <a:buFont typeface="Wingdings" panose="05000000000000000000" pitchFamily="2" charset="2"/>
              <a:buChar char="q"/>
            </a:pPr>
            <a:r>
              <a:rPr lang="en-US" i="1" dirty="0"/>
              <a:t>RTE 101 “Introduction to Radiology” is available as an </a:t>
            </a:r>
            <a:r>
              <a:rPr lang="en-US" i="1" u="sng" dirty="0"/>
              <a:t>elective</a:t>
            </a:r>
            <a:r>
              <a:rPr lang="en-US" i="1" dirty="0"/>
              <a:t> each semester</a:t>
            </a:r>
          </a:p>
          <a:p>
            <a:pPr>
              <a:buFont typeface="Wingdings" panose="05000000000000000000" pitchFamily="2" charset="2"/>
              <a:buChar char="q"/>
            </a:pPr>
            <a:r>
              <a:rPr lang="en-US" i="1" dirty="0"/>
              <a:t>If course taken at CCD  at time of application, an additional 5 points are awarded. Must pass with a ”B” or higher. </a:t>
            </a:r>
          </a:p>
          <a:p>
            <a:pPr>
              <a:buFont typeface="Wingdings" panose="05000000000000000000" pitchFamily="2" charset="2"/>
              <a:buChar char="q"/>
            </a:pPr>
            <a:r>
              <a:rPr lang="en-US" i="1" dirty="0"/>
              <a:t>RTE 101 is a core program course and must be completed the summer  before the fall program start. </a:t>
            </a:r>
            <a:endParaRPr lang="en-US" dirty="0"/>
          </a:p>
          <a:p>
            <a:endParaRPr lang="en-US" dirty="0"/>
          </a:p>
        </p:txBody>
      </p:sp>
    </p:spTree>
    <p:extLst>
      <p:ext uri="{BB962C8B-B14F-4D97-AF65-F5344CB8AC3E}">
        <p14:creationId xmlns:p14="http://schemas.microsoft.com/office/powerpoint/2010/main" val="159170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scoring points</a:t>
            </a:r>
          </a:p>
        </p:txBody>
      </p:sp>
      <p:sp>
        <p:nvSpPr>
          <p:cNvPr id="3" name="Rectangle 2"/>
          <p:cNvSpPr/>
          <p:nvPr/>
        </p:nvSpPr>
        <p:spPr>
          <a:xfrm>
            <a:off x="484711" y="1548245"/>
            <a:ext cx="7589026" cy="5262979"/>
          </a:xfrm>
          <a:prstGeom prst="rect">
            <a:avLst/>
          </a:prstGeom>
        </p:spPr>
        <p:txBody>
          <a:bodyPr wrap="square">
            <a:spAutoFit/>
          </a:bodyPr>
          <a:lstStyle/>
          <a:p>
            <a:r>
              <a:rPr lang="en-US" sz="2400" dirty="0"/>
              <a:t>PHY 105 (Physics) or higher transferable was removed as a prerequisite for 2020 cohort</a:t>
            </a:r>
          </a:p>
          <a:p>
            <a:endParaRPr lang="en-US" sz="2400" dirty="0"/>
          </a:p>
          <a:p>
            <a:r>
              <a:rPr lang="en-US" sz="2400" dirty="0"/>
              <a:t>Students who take PHY 105 will receive 10 extra “bonus” points on their score.</a:t>
            </a:r>
          </a:p>
          <a:p>
            <a:endParaRPr lang="en-US" sz="2400" dirty="0"/>
          </a:p>
          <a:p>
            <a:endParaRPr lang="en-US" sz="2400" dirty="0"/>
          </a:p>
          <a:p>
            <a:r>
              <a:rPr lang="en-US" sz="2400" dirty="0"/>
              <a:t>RTE 101 is available as an elective in summer, fall,  and spring semester.</a:t>
            </a:r>
          </a:p>
          <a:p>
            <a:r>
              <a:rPr lang="en-US" sz="2400" dirty="0"/>
              <a:t>Taking this course does not mean acceptance into the program.</a:t>
            </a:r>
          </a:p>
          <a:p>
            <a:r>
              <a:rPr lang="en-US" sz="2400" dirty="0"/>
              <a:t>Taking this course at CCD and receiving a grade of B or higher will give you 5 points toward your score. </a:t>
            </a:r>
          </a:p>
        </p:txBody>
      </p:sp>
    </p:spTree>
    <p:extLst>
      <p:ext uri="{BB962C8B-B14F-4D97-AF65-F5344CB8AC3E}">
        <p14:creationId xmlns:p14="http://schemas.microsoft.com/office/powerpoint/2010/main" val="268349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Transcripts</a:t>
            </a:r>
            <a:endParaRPr lang="en-US" dirty="0"/>
          </a:p>
        </p:txBody>
      </p:sp>
      <p:sp>
        <p:nvSpPr>
          <p:cNvPr id="3" name="Content Placeholder 2"/>
          <p:cNvSpPr>
            <a:spLocks noGrp="1"/>
          </p:cNvSpPr>
          <p:nvPr>
            <p:ph idx="1"/>
          </p:nvPr>
        </p:nvSpPr>
        <p:spPr>
          <a:xfrm>
            <a:off x="0" y="1645919"/>
            <a:ext cx="9318567" cy="4912823"/>
          </a:xfrm>
        </p:spPr>
        <p:txBody>
          <a:bodyPr>
            <a:normAutofit/>
          </a:bodyPr>
          <a:lstStyle/>
          <a:p>
            <a:endParaRPr lang="en-US" dirty="0"/>
          </a:p>
          <a:p>
            <a:r>
              <a:rPr lang="en-US" sz="2800" dirty="0"/>
              <a:t>Submit official  transcripts to CCD Admissions Department as soon as possible </a:t>
            </a:r>
          </a:p>
          <a:p>
            <a:r>
              <a:rPr lang="en-US" sz="2800" dirty="0"/>
              <a:t>CCD Admissions department: (303) 556-2420</a:t>
            </a:r>
          </a:p>
          <a:p>
            <a:r>
              <a:rPr lang="en-US" sz="2800" dirty="0"/>
              <a:t>International Transcripts:</a:t>
            </a:r>
          </a:p>
          <a:p>
            <a:pPr marL="0" indent="0">
              <a:buNone/>
            </a:pPr>
            <a:r>
              <a:rPr lang="en-US" sz="2800" dirty="0"/>
              <a:t>	U.S. equivalency from World Education Services, see website 	at </a:t>
            </a:r>
            <a:r>
              <a:rPr lang="en-US" sz="2800" u="sng" dirty="0">
                <a:solidFill>
                  <a:schemeClr val="accent1"/>
                </a:solidFill>
              </a:rPr>
              <a:t>www.wes.org</a:t>
            </a:r>
          </a:p>
          <a:p>
            <a:r>
              <a:rPr lang="en-US" sz="2800" b="1" dirty="0"/>
              <a:t>CCD will not translate international transcripts</a:t>
            </a:r>
          </a:p>
          <a:p>
            <a:pPr lvl="1"/>
            <a:r>
              <a:rPr lang="en-US" sz="2800" dirty="0"/>
              <a:t>NACES.org</a:t>
            </a:r>
          </a:p>
          <a:p>
            <a:pPr marL="0" indent="0">
              <a:buNone/>
            </a:pPr>
            <a:endParaRPr lang="en-US" dirty="0"/>
          </a:p>
        </p:txBody>
      </p:sp>
    </p:spTree>
    <p:extLst>
      <p:ext uri="{BB962C8B-B14F-4D97-AF65-F5344CB8AC3E}">
        <p14:creationId xmlns:p14="http://schemas.microsoft.com/office/powerpoint/2010/main" val="368465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69" y="83127"/>
            <a:ext cx="7299021" cy="900847"/>
          </a:xfrm>
        </p:spPr>
        <p:txBody>
          <a:bodyPr/>
          <a:lstStyle/>
          <a:p>
            <a:r>
              <a:rPr lang="en-US" dirty="0"/>
              <a:t>Job Shadow experience</a:t>
            </a:r>
          </a:p>
        </p:txBody>
      </p:sp>
      <p:sp>
        <p:nvSpPr>
          <p:cNvPr id="3" name="Content Placeholder 2"/>
          <p:cNvSpPr>
            <a:spLocks noGrp="1"/>
          </p:cNvSpPr>
          <p:nvPr>
            <p:ph idx="1"/>
          </p:nvPr>
        </p:nvSpPr>
        <p:spPr>
          <a:xfrm>
            <a:off x="241069" y="1105593"/>
            <a:ext cx="8778240" cy="5669280"/>
          </a:xfrm>
        </p:spPr>
        <p:txBody>
          <a:bodyPr>
            <a:noAutofit/>
          </a:bodyPr>
          <a:lstStyle/>
          <a:p>
            <a:r>
              <a:rPr lang="en-US" sz="2400" dirty="0"/>
              <a:t>12 hours of documented job shadow experience is required</a:t>
            </a:r>
          </a:p>
          <a:p>
            <a:r>
              <a:rPr lang="en-US" sz="2400" dirty="0"/>
              <a:t>How to obtain this:</a:t>
            </a:r>
          </a:p>
          <a:p>
            <a:pPr lvl="1"/>
            <a:r>
              <a:rPr lang="en-US" sz="2000" dirty="0"/>
              <a:t>Contact the Human Resource departments of hospitals in your area </a:t>
            </a:r>
            <a:r>
              <a:rPr lang="en-US" sz="2000" b="1" dirty="0"/>
              <a:t>or the volunteer office</a:t>
            </a:r>
          </a:p>
          <a:p>
            <a:pPr lvl="1"/>
            <a:r>
              <a:rPr lang="en-US" sz="2000" dirty="0"/>
              <a:t>Explain that you are interested in job shadow experience in Diagnostic Imaging to see if becoming a radiologic technologist would be a satisfying future career. </a:t>
            </a:r>
          </a:p>
          <a:p>
            <a:pPr lvl="1"/>
            <a:r>
              <a:rPr lang="en-US" sz="2000" dirty="0"/>
              <a:t>Schedule time, be on time, observe and ask questions of the technologists </a:t>
            </a:r>
          </a:p>
          <a:p>
            <a:pPr lvl="1"/>
            <a:r>
              <a:rPr lang="en-US" sz="2000" dirty="0"/>
              <a:t>Have job shadow experience form signed </a:t>
            </a:r>
          </a:p>
          <a:p>
            <a:pPr lvl="1"/>
            <a:r>
              <a:rPr lang="en-US" sz="2000" dirty="0"/>
              <a:t>Include signed letter in the application packet</a:t>
            </a:r>
          </a:p>
          <a:p>
            <a:pPr lvl="1"/>
            <a:r>
              <a:rPr lang="en-US" sz="2000" b="1" dirty="0"/>
              <a:t>Make copies for your records</a:t>
            </a:r>
          </a:p>
          <a:p>
            <a:pPr marL="457207" lvl="1" indent="0">
              <a:buNone/>
            </a:pPr>
            <a:r>
              <a:rPr lang="en-US" sz="2000" b="1" dirty="0"/>
              <a:t>** Please check website for change due to Covid-19</a:t>
            </a:r>
          </a:p>
        </p:txBody>
      </p:sp>
    </p:spTree>
    <p:extLst>
      <p:ext uri="{BB962C8B-B14F-4D97-AF65-F5344CB8AC3E}">
        <p14:creationId xmlns:p14="http://schemas.microsoft.com/office/powerpoint/2010/main" val="402459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675" y="0"/>
            <a:ext cx="6906411" cy="1032734"/>
          </a:xfrm>
        </p:spPr>
        <p:txBody>
          <a:bodyPr>
            <a:normAutofit fontScale="90000"/>
          </a:bodyPr>
          <a:lstStyle/>
          <a:p>
            <a:pPr algn="ctr"/>
            <a:r>
              <a:rPr lang="en-US" b="1" dirty="0"/>
              <a:t>CCD Radiologic Technology </a:t>
            </a:r>
            <a:r>
              <a:rPr lang="en-US" sz="2800" b="1" dirty="0"/>
              <a:t>Faculty and Staff</a:t>
            </a:r>
            <a:endParaRPr lang="en-US" sz="2800" dirty="0"/>
          </a:p>
        </p:txBody>
      </p:sp>
      <p:sp>
        <p:nvSpPr>
          <p:cNvPr id="3" name="Content Placeholder 2"/>
          <p:cNvSpPr>
            <a:spLocks noGrp="1"/>
          </p:cNvSpPr>
          <p:nvPr>
            <p:ph idx="1"/>
          </p:nvPr>
        </p:nvSpPr>
        <p:spPr>
          <a:xfrm>
            <a:off x="0" y="1032734"/>
            <a:ext cx="8885816" cy="5541802"/>
          </a:xfrm>
        </p:spPr>
        <p:txBody>
          <a:bodyPr>
            <a:normAutofit fontScale="25000" lnSpcReduction="20000"/>
          </a:bodyPr>
          <a:lstStyle/>
          <a:p>
            <a:pPr marL="0" indent="0">
              <a:buNone/>
            </a:pPr>
            <a:endParaRPr lang="en-US" sz="5600" dirty="0"/>
          </a:p>
          <a:p>
            <a:pPr>
              <a:buFont typeface="Wingdings" panose="05000000000000000000" pitchFamily="2" charset="2"/>
              <a:buChar char="v"/>
            </a:pPr>
            <a:r>
              <a:rPr lang="en-US" sz="5600" dirty="0"/>
              <a:t> </a:t>
            </a:r>
            <a:r>
              <a:rPr lang="en-US" sz="5600" b="1" dirty="0">
                <a:latin typeface="Verdana" panose="020B0604030504040204" pitchFamily="34" charset="0"/>
                <a:ea typeface="Verdana" panose="020B0604030504040204" pitchFamily="34" charset="0"/>
                <a:cs typeface="Verdana" panose="020B0604030504040204" pitchFamily="34" charset="0"/>
              </a:rPr>
              <a:t>Lorraine Yost </a:t>
            </a:r>
            <a:r>
              <a:rPr lang="en-US" sz="5600" b="1" dirty="0" err="1">
                <a:latin typeface="Verdana" panose="020B0604030504040204" pitchFamily="34" charset="0"/>
                <a:ea typeface="Verdana" panose="020B0604030504040204" pitchFamily="34" charset="0"/>
                <a:cs typeface="Verdana" panose="020B0604030504040204" pitchFamily="34" charset="0"/>
              </a:rPr>
              <a:t>MEd.</a:t>
            </a:r>
            <a:r>
              <a:rPr lang="en-US" sz="5600" b="1" dirty="0">
                <a:latin typeface="Verdana" panose="020B0604030504040204" pitchFamily="34" charset="0"/>
                <a:ea typeface="Verdana" panose="020B0604030504040204" pitchFamily="34" charset="0"/>
                <a:cs typeface="Verdana" panose="020B0604030504040204" pitchFamily="34" charset="0"/>
              </a:rPr>
              <a:t>, R.T.(R) (M) (ARRT)</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Director, Radiologic Sciences Programs 	</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a:t>
            </a:r>
            <a:r>
              <a:rPr lang="en-US" sz="5600" b="1" dirty="0">
                <a:latin typeface="Verdana" panose="020B0604030504040204" pitchFamily="34" charset="0"/>
                <a:ea typeface="Verdana" panose="020B0604030504040204" pitchFamily="34" charset="0"/>
                <a:cs typeface="Verdana" panose="020B0604030504040204" pitchFamily="34" charset="0"/>
                <a:hlinkClick r:id="rId2"/>
              </a:rPr>
              <a:t>lorraine.yost@ccd.edu</a:t>
            </a:r>
            <a:r>
              <a:rPr lang="en-US" sz="5600" b="1"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303.365.8372</a:t>
            </a:r>
          </a:p>
          <a:p>
            <a:pPr marL="0" indent="0">
              <a:buNone/>
            </a:pPr>
            <a:endParaRPr lang="en-US" sz="5600" b="1"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5600" b="1" dirty="0">
                <a:latin typeface="Verdana" panose="020B0604030504040204" pitchFamily="34" charset="0"/>
                <a:ea typeface="Verdana" panose="020B0604030504040204" pitchFamily="34" charset="0"/>
                <a:cs typeface="Verdana" panose="020B0604030504040204" pitchFamily="34" charset="0"/>
              </a:rPr>
              <a:t> 		 Johanna Morrison MSRT.,B.A., R.T. (R) (ARRT)</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FT Faculty, Clinical Coordinator</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a:t>
            </a:r>
            <a:r>
              <a:rPr lang="en-US" sz="5600" b="1" dirty="0">
                <a:latin typeface="Verdana" panose="020B0604030504040204" pitchFamily="34" charset="0"/>
                <a:ea typeface="Verdana" panose="020B0604030504040204" pitchFamily="34" charset="0"/>
                <a:cs typeface="Verdana" panose="020B0604030504040204" pitchFamily="34" charset="0"/>
                <a:hlinkClick r:id="rId3"/>
              </a:rPr>
              <a:t>johanna.Morrison@ccd.edu</a:t>
            </a:r>
            <a:endParaRPr lang="en-US" sz="5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303.365.8375</a:t>
            </a:r>
          </a:p>
          <a:p>
            <a:pPr marL="0" indent="0">
              <a:buNone/>
            </a:pPr>
            <a:endParaRPr lang="en-US" sz="5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Teri Huggins B.A., R.T. (R) (CT) (ARRT)</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FT Faculty, Computed Tomography Program Coordinator</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a:t>
            </a:r>
            <a:r>
              <a:rPr lang="en-US" sz="5600" b="1" dirty="0">
                <a:latin typeface="Verdana" panose="020B0604030504040204" pitchFamily="34" charset="0"/>
                <a:ea typeface="Verdana" panose="020B0604030504040204" pitchFamily="34" charset="0"/>
                <a:cs typeface="Verdana" panose="020B0604030504040204" pitchFamily="34" charset="0"/>
                <a:hlinkClick r:id="rId4"/>
              </a:rPr>
              <a:t>teri.huggins@ccd.edu</a:t>
            </a:r>
            <a:endParaRPr lang="en-US" sz="5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303-365-8341</a:t>
            </a:r>
          </a:p>
          <a:p>
            <a:pPr marL="0" indent="0">
              <a:buNone/>
            </a:pPr>
            <a:endParaRPr lang="en-US" sz="5600" b="1"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5600" b="1" dirty="0">
                <a:latin typeface="Verdana" panose="020B0604030504040204" pitchFamily="34" charset="0"/>
                <a:ea typeface="Verdana" panose="020B0604030504040204" pitchFamily="34" charset="0"/>
                <a:cs typeface="Verdana" panose="020B0604030504040204" pitchFamily="34" charset="0"/>
              </a:rPr>
              <a:t>  	Daniela Higgins Health Science Program Advisor</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a:t>
            </a:r>
            <a:r>
              <a:rPr lang="en-US" sz="5600" b="1" dirty="0">
                <a:latin typeface="Verdana" panose="020B0604030504040204" pitchFamily="34" charset="0"/>
                <a:ea typeface="Verdana" panose="020B0604030504040204" pitchFamily="34" charset="0"/>
                <a:cs typeface="Verdana" panose="020B0604030504040204" pitchFamily="34" charset="0"/>
                <a:hlinkClick r:id="rId5"/>
              </a:rPr>
              <a:t>daniela.Higgins@ccd.edu</a:t>
            </a:r>
            <a:endParaRPr lang="en-US" sz="5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to schedule an appointment call 303-365-8300</a:t>
            </a:r>
          </a:p>
          <a:p>
            <a:pPr marL="0" indent="0">
              <a:buNone/>
            </a:pPr>
            <a:r>
              <a:rPr lang="en-US" sz="5600" dirty="0"/>
              <a:t>		</a:t>
            </a:r>
          </a:p>
          <a:p>
            <a:pPr>
              <a:buFont typeface="Wingdings" panose="05000000000000000000" pitchFamily="2" charset="2"/>
              <a:buChar char="v"/>
            </a:pPr>
            <a:endParaRPr lang="en-US" dirty="0"/>
          </a:p>
          <a:p>
            <a:endParaRPr lang="en-US" dirty="0"/>
          </a:p>
          <a:p>
            <a:endParaRPr lang="en-US" dirty="0"/>
          </a:p>
          <a:p>
            <a:endParaRPr lang="en-US" dirty="0"/>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72782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6193" y="293110"/>
            <a:ext cx="6998208" cy="1430826"/>
          </a:xfrm>
          <a:prstGeom prst="rect">
            <a:avLst/>
          </a:prstGeom>
        </p:spPr>
      </p:pic>
      <p:sp>
        <p:nvSpPr>
          <p:cNvPr id="3" name="Content Placeholder 2"/>
          <p:cNvSpPr>
            <a:spLocks noGrp="1"/>
          </p:cNvSpPr>
          <p:nvPr>
            <p:ph idx="1"/>
          </p:nvPr>
        </p:nvSpPr>
        <p:spPr>
          <a:xfrm>
            <a:off x="0" y="1848679"/>
            <a:ext cx="9144000" cy="4868006"/>
          </a:xfrm>
        </p:spPr>
        <p:txBody>
          <a:bodyPr>
            <a:normAutofit fontScale="92500"/>
          </a:bodyPr>
          <a:lstStyle/>
          <a:p>
            <a:endParaRPr lang="en-US" dirty="0"/>
          </a:p>
          <a:p>
            <a:pPr>
              <a:buFont typeface="+mj-lt"/>
              <a:buAutoNum type="arabicPeriod"/>
            </a:pPr>
            <a:r>
              <a:rPr lang="en-US" sz="2600" b="1" dirty="0"/>
              <a:t>Complete all prerequisite coursework, may be in progress the semester the application is submitted **</a:t>
            </a:r>
          </a:p>
          <a:p>
            <a:pPr marL="457200" lvl="1" indent="0">
              <a:buNone/>
            </a:pPr>
            <a:r>
              <a:rPr lang="en-US" sz="2600" b="1" dirty="0"/>
              <a:t> **submit student schedule, mid-term grade for course in progress, and final grades at the end of the semester (unofficial transcript) to RTE program. Transfer final official transcript to CCD registration department when course is completed, if course taken at a college other than CCD.</a:t>
            </a:r>
          </a:p>
          <a:p>
            <a:pPr>
              <a:buFont typeface="+mj-lt"/>
              <a:buAutoNum type="arabicPeriod"/>
            </a:pPr>
            <a:r>
              <a:rPr lang="en-US" sz="2600" b="1" dirty="0"/>
              <a:t>Submit complete admissions packet:</a:t>
            </a:r>
          </a:p>
          <a:p>
            <a:pPr marL="457200" lvl="1" indent="0">
              <a:buNone/>
            </a:pPr>
            <a:r>
              <a:rPr lang="en-US" sz="2600" b="1" dirty="0"/>
              <a:t> </a:t>
            </a:r>
            <a:r>
              <a:rPr lang="en-US" sz="2600" b="1" i="1" dirty="0"/>
              <a:t>December 1 to February 15 </a:t>
            </a:r>
            <a:endParaRPr lang="en-US" sz="2600" b="1" dirty="0"/>
          </a:p>
          <a:p>
            <a:pPr>
              <a:buFont typeface="+mj-lt"/>
              <a:buAutoNum type="arabicPeriod"/>
            </a:pPr>
            <a:r>
              <a:rPr lang="en-US" sz="2600" b="1" dirty="0"/>
              <a:t>Packet </a:t>
            </a:r>
            <a:r>
              <a:rPr lang="en-US" sz="2600" b="1" u="sng" dirty="0"/>
              <a:t>must be complete</a:t>
            </a:r>
            <a:r>
              <a:rPr lang="en-US" sz="2600" b="1" dirty="0"/>
              <a:t>, or it will not be considered</a:t>
            </a:r>
            <a:r>
              <a:rPr lang="en-US" dirty="0"/>
              <a:t>.</a:t>
            </a:r>
          </a:p>
          <a:p>
            <a:pPr marL="0" indent="0">
              <a:buNone/>
            </a:pPr>
            <a:endParaRPr lang="en-US" dirty="0"/>
          </a:p>
        </p:txBody>
      </p:sp>
    </p:spTree>
    <p:extLst>
      <p:ext uri="{BB962C8B-B14F-4D97-AF65-F5344CB8AC3E}">
        <p14:creationId xmlns:p14="http://schemas.microsoft.com/office/powerpoint/2010/main" val="169035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5" y="99754"/>
            <a:ext cx="8459585" cy="1197032"/>
          </a:xfrm>
        </p:spPr>
        <p:txBody>
          <a:bodyPr>
            <a:normAutofit/>
          </a:bodyPr>
          <a:lstStyle/>
          <a:p>
            <a:r>
              <a:rPr lang="en-US" b="1" dirty="0"/>
              <a:t>What next! Timeline on handout</a:t>
            </a:r>
          </a:p>
        </p:txBody>
      </p:sp>
      <p:sp>
        <p:nvSpPr>
          <p:cNvPr id="3" name="Content Placeholder 2"/>
          <p:cNvSpPr>
            <a:spLocks noGrp="1"/>
          </p:cNvSpPr>
          <p:nvPr>
            <p:ph idx="1"/>
          </p:nvPr>
        </p:nvSpPr>
        <p:spPr>
          <a:xfrm>
            <a:off x="249382" y="1421027"/>
            <a:ext cx="8587047" cy="5104464"/>
          </a:xfrm>
        </p:spPr>
        <p:txBody>
          <a:bodyPr>
            <a:normAutofit fontScale="92500" lnSpcReduction="10000"/>
          </a:bodyPr>
          <a:lstStyle/>
          <a:p>
            <a:pPr marL="457200" indent="-457200">
              <a:buAutoNum type="arabicPeriod"/>
            </a:pPr>
            <a:r>
              <a:rPr lang="en-US" sz="2400" dirty="0"/>
              <a:t>Packets evaluated for completeness, GPA, etc…</a:t>
            </a:r>
          </a:p>
          <a:p>
            <a:pPr marL="0" indent="0">
              <a:buNone/>
            </a:pPr>
            <a:r>
              <a:rPr lang="en-US" sz="2400" dirty="0"/>
              <a:t>2.	Scores added to matrix</a:t>
            </a:r>
          </a:p>
          <a:p>
            <a:pPr marL="0" indent="0">
              <a:buNone/>
            </a:pPr>
            <a:r>
              <a:rPr lang="en-US" sz="2400" dirty="0"/>
              <a:t>	Top scoring candidates (approx. 36) 	invited via email to	panel format interview, see timeline </a:t>
            </a:r>
          </a:p>
          <a:p>
            <a:pPr marL="457200" indent="-457200">
              <a:buAutoNum type="arabicPeriod" startAt="3"/>
            </a:pPr>
            <a:r>
              <a:rPr lang="en-US" sz="2400" dirty="0"/>
              <a:t>Interviews conducted in April multiple dates  and times 	 </a:t>
            </a:r>
            <a:r>
              <a:rPr lang="en-US" sz="2400" b="1" dirty="0"/>
              <a:t>No exceptions or alternate dates. </a:t>
            </a:r>
          </a:p>
          <a:p>
            <a:pPr marL="457200" indent="-457200">
              <a:buAutoNum type="arabicPeriod" startAt="3"/>
            </a:pPr>
            <a:r>
              <a:rPr lang="en-US" sz="2400" b="1" dirty="0"/>
              <a:t>When you receive the email you will reply all or call 303-365-8300 to schedule. </a:t>
            </a:r>
          </a:p>
          <a:p>
            <a:pPr marL="457200" indent="-457200">
              <a:buAutoNum type="arabicPeriod" startAt="4"/>
            </a:pPr>
            <a:r>
              <a:rPr lang="en-US" sz="2400" dirty="0"/>
              <a:t>Information from application packet and interview is compiled and scored on a matrix. </a:t>
            </a:r>
          </a:p>
          <a:p>
            <a:pPr marL="457200" indent="-457200">
              <a:buAutoNum type="arabicPeriod" startAt="4"/>
            </a:pPr>
            <a:r>
              <a:rPr lang="en-US" sz="2400" b="1" dirty="0"/>
              <a:t>The CCD faculty reserve the final decision on admittance regardless of GPA or previous healthcare experience due to clinical site relationship and program cohesiveness. </a:t>
            </a:r>
          </a:p>
          <a:p>
            <a:pPr marL="0" indent="0">
              <a:buNone/>
            </a:pPr>
            <a:endParaRPr lang="en-US" dirty="0"/>
          </a:p>
        </p:txBody>
      </p:sp>
    </p:spTree>
    <p:extLst>
      <p:ext uri="{BB962C8B-B14F-4D97-AF65-F5344CB8AC3E}">
        <p14:creationId xmlns:p14="http://schemas.microsoft.com/office/powerpoint/2010/main" val="372287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8" y="324196"/>
            <a:ext cx="8384773" cy="889462"/>
          </a:xfrm>
        </p:spPr>
        <p:txBody>
          <a:bodyPr>
            <a:normAutofit/>
          </a:bodyPr>
          <a:lstStyle/>
          <a:p>
            <a:r>
              <a:rPr lang="en-US" b="1" dirty="0"/>
              <a:t>Application Process, continued</a:t>
            </a:r>
            <a:endParaRPr lang="en-US" dirty="0"/>
          </a:p>
        </p:txBody>
      </p:sp>
      <p:sp>
        <p:nvSpPr>
          <p:cNvPr id="3" name="Content Placeholder 2"/>
          <p:cNvSpPr>
            <a:spLocks noGrp="1"/>
          </p:cNvSpPr>
          <p:nvPr>
            <p:ph idx="1"/>
          </p:nvPr>
        </p:nvSpPr>
        <p:spPr>
          <a:xfrm>
            <a:off x="149628" y="1097281"/>
            <a:ext cx="8994372" cy="5624796"/>
          </a:xfrm>
        </p:spPr>
        <p:txBody>
          <a:bodyPr>
            <a:normAutofit fontScale="77500" lnSpcReduction="20000"/>
          </a:bodyPr>
          <a:lstStyle/>
          <a:p>
            <a:endParaRPr lang="en-US" sz="2400" dirty="0"/>
          </a:p>
          <a:p>
            <a:pPr marL="0" indent="0">
              <a:buNone/>
            </a:pPr>
            <a:r>
              <a:rPr lang="en-US" sz="2800" dirty="0"/>
              <a:t>1.	Top scoring candidates (approximately 25) will be invited 	to enter program. </a:t>
            </a:r>
          </a:p>
          <a:p>
            <a:pPr marL="0" indent="0">
              <a:buNone/>
            </a:pPr>
            <a:r>
              <a:rPr lang="en-US" sz="2800" dirty="0"/>
              <a:t>2.	If RTE 101 is already completed, program start will be in 	August, other wise summer enrollment in RTE 101.</a:t>
            </a:r>
          </a:p>
          <a:p>
            <a:pPr marL="0" indent="0">
              <a:buNone/>
            </a:pPr>
            <a:r>
              <a:rPr lang="en-US" sz="2800" dirty="0"/>
              <a:t>	The next 3 highest-scoring candidates will be placed on an   alternate list.</a:t>
            </a:r>
          </a:p>
          <a:p>
            <a:pPr marL="0" indent="0">
              <a:buNone/>
            </a:pPr>
            <a:r>
              <a:rPr lang="en-US" sz="2800" dirty="0"/>
              <a:t>3.	Notification of acceptance will occur late spring semester </a:t>
            </a:r>
            <a:r>
              <a:rPr lang="en-US" sz="2800" b="1" dirty="0"/>
              <a:t>and is provisional </a:t>
            </a:r>
            <a:r>
              <a:rPr lang="en-US" sz="2800" dirty="0"/>
              <a:t>to final grades and background check and drug screen, as well as passing the summer RTE 101 course (if needed).</a:t>
            </a:r>
          </a:p>
          <a:p>
            <a:pPr marL="0" indent="0">
              <a:buNone/>
            </a:pPr>
            <a:r>
              <a:rPr lang="en-US" sz="2800" dirty="0"/>
              <a:t>4.	Students may apply and interview a maximum of 3 times.</a:t>
            </a:r>
          </a:p>
          <a:p>
            <a:pPr marL="457200" indent="-457200">
              <a:buAutoNum type="arabicPeriod" startAt="5"/>
            </a:pPr>
            <a:r>
              <a:rPr lang="en-US" sz="2800" dirty="0"/>
              <a:t>If requested, the radiography program staff will provide recommendations to help candidates improve their chances for success the next year, if not invited into the program.</a:t>
            </a:r>
          </a:p>
          <a:p>
            <a:pPr marL="0" indent="0">
              <a:buNone/>
            </a:pPr>
            <a:endParaRPr lang="en-US" dirty="0"/>
          </a:p>
        </p:txBody>
      </p:sp>
    </p:spTree>
    <p:extLst>
      <p:ext uri="{BB962C8B-B14F-4D97-AF65-F5344CB8AC3E}">
        <p14:creationId xmlns:p14="http://schemas.microsoft.com/office/powerpoint/2010/main" val="375087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960850"/>
          </a:xfrm>
        </p:spPr>
        <p:txBody>
          <a:bodyPr/>
          <a:lstStyle/>
          <a:p>
            <a:r>
              <a:rPr lang="en-US" b="1" dirty="0"/>
              <a:t>Admission Packet</a:t>
            </a:r>
            <a:endParaRPr lang="en-US" dirty="0"/>
          </a:p>
        </p:txBody>
      </p:sp>
      <p:sp>
        <p:nvSpPr>
          <p:cNvPr id="3" name="Content Placeholder 2"/>
          <p:cNvSpPr>
            <a:spLocks noGrp="1"/>
          </p:cNvSpPr>
          <p:nvPr>
            <p:ph idx="1"/>
          </p:nvPr>
        </p:nvSpPr>
        <p:spPr>
          <a:xfrm>
            <a:off x="1219200" y="1322173"/>
            <a:ext cx="7461504" cy="4907939"/>
          </a:xfrm>
        </p:spPr>
        <p:txBody>
          <a:bodyPr>
            <a:normAutofit fontScale="92500"/>
          </a:bodyPr>
          <a:lstStyle/>
          <a:p>
            <a:pPr marL="0" indent="0">
              <a:buNone/>
            </a:pPr>
            <a:endParaRPr lang="en-US" sz="2400" dirty="0"/>
          </a:p>
          <a:p>
            <a:r>
              <a:rPr lang="en-US" sz="2400" b="1" dirty="0">
                <a:solidFill>
                  <a:schemeClr val="bg1"/>
                </a:solidFill>
              </a:rPr>
              <a:t>MUST BE COMPLETE!</a:t>
            </a:r>
          </a:p>
          <a:p>
            <a:r>
              <a:rPr lang="en-US" sz="2400" dirty="0"/>
              <a:t>Documents available at </a:t>
            </a:r>
            <a:r>
              <a:rPr lang="en-US" sz="2400" b="1" u="sng" dirty="0">
                <a:solidFill>
                  <a:schemeClr val="bg1"/>
                </a:solidFill>
              </a:rPr>
              <a:t>www.ccd.edu/radiography</a:t>
            </a:r>
            <a:endParaRPr lang="en-US" sz="2400" u="sng" dirty="0">
              <a:solidFill>
                <a:schemeClr val="bg1"/>
              </a:solidFill>
            </a:endParaRPr>
          </a:p>
          <a:p>
            <a:r>
              <a:rPr lang="en-US" sz="2400" dirty="0"/>
              <a:t>Send </a:t>
            </a:r>
            <a:r>
              <a:rPr lang="en-US" sz="2400" b="1" dirty="0">
                <a:solidFill>
                  <a:schemeClr val="bg1"/>
                </a:solidFill>
              </a:rPr>
              <a:t>OFFICIAL transcripts </a:t>
            </a:r>
            <a:r>
              <a:rPr lang="en-US" sz="2400" dirty="0"/>
              <a:t>to CCD admissions dept. </a:t>
            </a:r>
            <a:r>
              <a:rPr lang="en-US" sz="2400" b="1" dirty="0">
                <a:solidFill>
                  <a:schemeClr val="bg1"/>
                </a:solidFill>
              </a:rPr>
              <a:t>if</a:t>
            </a:r>
            <a:r>
              <a:rPr lang="en-US" sz="2400" dirty="0"/>
              <a:t> transferring credits for prerequisite requirements</a:t>
            </a:r>
          </a:p>
          <a:p>
            <a:r>
              <a:rPr lang="en-US" sz="2400" dirty="0"/>
              <a:t>If prerequisites have been completed at CCD, no transfer request is necessary.</a:t>
            </a:r>
          </a:p>
          <a:p>
            <a:r>
              <a:rPr lang="en-US" sz="2400" dirty="0"/>
              <a:t>Verification of becoming a student at CCD</a:t>
            </a:r>
          </a:p>
          <a:p>
            <a:pPr marL="0" indent="0">
              <a:buNone/>
            </a:pPr>
            <a:r>
              <a:rPr lang="en-US" sz="2400" dirty="0"/>
              <a:t>	</a:t>
            </a:r>
            <a:r>
              <a:rPr lang="en-US" sz="2400" i="1" dirty="0"/>
              <a:t>include</a:t>
            </a:r>
            <a:r>
              <a:rPr lang="en-US" sz="2400" dirty="0"/>
              <a:t> the </a:t>
            </a:r>
            <a:r>
              <a:rPr lang="en-US" sz="2400" b="1" i="1" dirty="0"/>
              <a:t>email that was sent when you 	become a student unless </a:t>
            </a:r>
            <a:r>
              <a:rPr lang="en-US" sz="2400" b="1" i="1" dirty="0" err="1"/>
              <a:t>prereq</a:t>
            </a:r>
            <a:r>
              <a:rPr lang="en-US" sz="2400" b="1" i="1" dirty="0"/>
              <a:t> courses taken at  CCD. </a:t>
            </a:r>
          </a:p>
          <a:p>
            <a:pPr marL="0" indent="0">
              <a:buNone/>
            </a:pPr>
            <a:endParaRPr lang="en-US" dirty="0"/>
          </a:p>
        </p:txBody>
      </p:sp>
    </p:spTree>
    <p:extLst>
      <p:ext uri="{BB962C8B-B14F-4D97-AF65-F5344CB8AC3E}">
        <p14:creationId xmlns:p14="http://schemas.microsoft.com/office/powerpoint/2010/main" val="177213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896" y="216337"/>
            <a:ext cx="6589199" cy="1280890"/>
          </a:xfrm>
        </p:spPr>
        <p:txBody>
          <a:bodyPr>
            <a:normAutofit fontScale="90000"/>
          </a:bodyPr>
          <a:lstStyle/>
          <a:p>
            <a:r>
              <a:rPr lang="en-US" b="1" dirty="0"/>
              <a:t>Admission Packet, continued</a:t>
            </a:r>
            <a:endParaRPr lang="en-US" dirty="0"/>
          </a:p>
        </p:txBody>
      </p:sp>
      <p:sp>
        <p:nvSpPr>
          <p:cNvPr id="3" name="Content Placeholder 2"/>
          <p:cNvSpPr>
            <a:spLocks noGrp="1"/>
          </p:cNvSpPr>
          <p:nvPr>
            <p:ph idx="1"/>
          </p:nvPr>
        </p:nvSpPr>
        <p:spPr>
          <a:xfrm>
            <a:off x="374073" y="1497227"/>
            <a:ext cx="8160328" cy="4927957"/>
          </a:xfrm>
        </p:spPr>
        <p:txBody>
          <a:bodyPr>
            <a:normAutofit fontScale="92500" lnSpcReduction="20000"/>
          </a:bodyPr>
          <a:lstStyle/>
          <a:p>
            <a:endParaRPr lang="en-US" sz="2000" dirty="0"/>
          </a:p>
          <a:p>
            <a:r>
              <a:rPr lang="en-US" sz="2000" dirty="0"/>
              <a:t>Resume and cover letter</a:t>
            </a:r>
          </a:p>
          <a:p>
            <a:r>
              <a:rPr lang="en-US" sz="2000" b="1" dirty="0">
                <a:solidFill>
                  <a:schemeClr val="bg1"/>
                </a:solidFill>
              </a:rPr>
              <a:t>EVERY APPLICANT MUST PUT A COPY OF THEIR unofficial transcripts IN the APPLICATION packet</a:t>
            </a:r>
          </a:p>
          <a:p>
            <a:r>
              <a:rPr lang="en-US" sz="2000" b="1" dirty="0">
                <a:solidFill>
                  <a:schemeClr val="bg1"/>
                </a:solidFill>
              </a:rPr>
              <a:t>Include all transfer credit institutions. Official transcripts must be sent to registration to be evaluated. </a:t>
            </a:r>
            <a:endParaRPr lang="en-US" sz="2000" dirty="0">
              <a:solidFill>
                <a:schemeClr val="bg1"/>
              </a:solidFill>
            </a:endParaRPr>
          </a:p>
          <a:p>
            <a:r>
              <a:rPr lang="en-US" sz="2000" dirty="0"/>
              <a:t>Two structured reference surveys (sealed envelope &amp; signed). Download from website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dirty="0"/>
              <a:t>Your contact information, including your email address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884" y="4023359"/>
            <a:ext cx="2006951" cy="1544835"/>
          </a:xfrm>
          <a:prstGeom prst="rect">
            <a:avLst/>
          </a:prstGeom>
        </p:spPr>
      </p:pic>
    </p:spTree>
    <p:extLst>
      <p:ext uri="{BB962C8B-B14F-4D97-AF65-F5344CB8AC3E}">
        <p14:creationId xmlns:p14="http://schemas.microsoft.com/office/powerpoint/2010/main" val="372780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3" y="299258"/>
            <a:ext cx="8587046" cy="1014153"/>
          </a:xfrm>
        </p:spPr>
        <p:txBody>
          <a:bodyPr/>
          <a:lstStyle/>
          <a:p>
            <a:r>
              <a:rPr lang="en-US" b="1" dirty="0"/>
              <a:t>Admission Packet, continued</a:t>
            </a:r>
            <a:endParaRPr lang="en-US" dirty="0"/>
          </a:p>
        </p:txBody>
      </p:sp>
      <p:sp>
        <p:nvSpPr>
          <p:cNvPr id="3" name="Content Placeholder 2"/>
          <p:cNvSpPr>
            <a:spLocks noGrp="1"/>
          </p:cNvSpPr>
          <p:nvPr>
            <p:ph idx="1"/>
          </p:nvPr>
        </p:nvSpPr>
        <p:spPr>
          <a:xfrm>
            <a:off x="0" y="1172095"/>
            <a:ext cx="8766047" cy="5448161"/>
          </a:xfrm>
        </p:spPr>
        <p:txBody>
          <a:bodyPr>
            <a:normAutofit/>
          </a:bodyPr>
          <a:lstStyle/>
          <a:p>
            <a:endParaRPr lang="en-US" dirty="0"/>
          </a:p>
          <a:p>
            <a:r>
              <a:rPr lang="en-US" dirty="0"/>
              <a:t>A typed, well-written, grammatically correct, essay-style answer to two questions found on the Radiologic Technology program website. </a:t>
            </a:r>
            <a:r>
              <a:rPr lang="en-US" b="1" dirty="0"/>
              <a:t>Include the questions </a:t>
            </a:r>
            <a:r>
              <a:rPr lang="en-US" dirty="0"/>
              <a:t>for each essay response. </a:t>
            </a:r>
          </a:p>
          <a:p>
            <a:r>
              <a:rPr lang="en-US" dirty="0"/>
              <a:t>Maximum of half a page per essay question.</a:t>
            </a:r>
          </a:p>
          <a:p>
            <a:pPr marL="0" indent="0">
              <a:buNone/>
            </a:pPr>
            <a:r>
              <a:rPr lang="en-US" sz="2400" b="1" dirty="0">
                <a:solidFill>
                  <a:schemeClr val="bg1"/>
                </a:solidFill>
              </a:rPr>
              <a:t>1. 	What qualities, skills, and characteristics do you possess that would contribute to and ensure your success within the field of medical imaging as a radiologic technologist?</a:t>
            </a:r>
          </a:p>
          <a:p>
            <a:pPr marL="0" indent="0">
              <a:buNone/>
            </a:pPr>
            <a:r>
              <a:rPr lang="en-US" sz="2400" b="1" dirty="0">
                <a:solidFill>
                  <a:schemeClr val="bg1"/>
                </a:solidFill>
              </a:rPr>
              <a:t>2.	One of CCD’s institutional outcomes is the development and production of graduates who are personally responsible. How would you interpret this outcome from the perspective of a prospective student in the Radiologic Technology program?</a:t>
            </a:r>
          </a:p>
          <a:p>
            <a:endParaRPr lang="en-US" dirty="0"/>
          </a:p>
        </p:txBody>
      </p:sp>
    </p:spTree>
    <p:extLst>
      <p:ext uri="{BB962C8B-B14F-4D97-AF65-F5344CB8AC3E}">
        <p14:creationId xmlns:p14="http://schemas.microsoft.com/office/powerpoint/2010/main" val="16665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Interview</a:t>
            </a:r>
            <a:endParaRPr lang="en-US" dirty="0"/>
          </a:p>
        </p:txBody>
      </p:sp>
      <p:sp>
        <p:nvSpPr>
          <p:cNvPr id="3" name="Content Placeholder 2"/>
          <p:cNvSpPr>
            <a:spLocks noGrp="1"/>
          </p:cNvSpPr>
          <p:nvPr>
            <p:ph idx="1"/>
          </p:nvPr>
        </p:nvSpPr>
        <p:spPr>
          <a:xfrm>
            <a:off x="1" y="1404851"/>
            <a:ext cx="8534400" cy="4853928"/>
          </a:xfrm>
        </p:spPr>
        <p:txBody>
          <a:bodyPr>
            <a:normAutofit/>
          </a:bodyPr>
          <a:lstStyle/>
          <a:p>
            <a:pPr marL="0" indent="0">
              <a:buNone/>
            </a:pPr>
            <a:endParaRPr lang="en-US" sz="1900" dirty="0"/>
          </a:p>
          <a:p>
            <a:r>
              <a:rPr lang="en-US" sz="1900" b="1" dirty="0">
                <a:solidFill>
                  <a:schemeClr val="bg1"/>
                </a:solidFill>
              </a:rPr>
              <a:t>Attributes considered for and during interview:</a:t>
            </a:r>
          </a:p>
          <a:p>
            <a:pPr lvl="1">
              <a:buFont typeface="Wingdings" panose="05000000000000000000" pitchFamily="2" charset="2"/>
              <a:buChar char="Ø"/>
            </a:pPr>
            <a:r>
              <a:rPr lang="en-US" sz="1800" b="1" dirty="0">
                <a:solidFill>
                  <a:schemeClr val="bg1"/>
                </a:solidFill>
              </a:rPr>
              <a:t>Verbal and non-verbal communication skills</a:t>
            </a:r>
          </a:p>
          <a:p>
            <a:pPr lvl="1">
              <a:buFont typeface="Wingdings" panose="05000000000000000000" pitchFamily="2" charset="2"/>
              <a:buChar char="Ø"/>
            </a:pPr>
            <a:r>
              <a:rPr lang="en-US" sz="1800" b="1" dirty="0">
                <a:solidFill>
                  <a:schemeClr val="bg1"/>
                </a:solidFill>
              </a:rPr>
              <a:t>Healthcare and Customer Service Experience</a:t>
            </a:r>
          </a:p>
          <a:p>
            <a:pPr lvl="1">
              <a:buFont typeface="Wingdings" panose="05000000000000000000" pitchFamily="2" charset="2"/>
              <a:buChar char="Ø"/>
            </a:pPr>
            <a:r>
              <a:rPr lang="en-US" sz="1800" b="1" dirty="0">
                <a:solidFill>
                  <a:schemeClr val="bg1"/>
                </a:solidFill>
              </a:rPr>
              <a:t>Aptitude for healthcare</a:t>
            </a:r>
          </a:p>
          <a:p>
            <a:pPr lvl="1">
              <a:buFont typeface="Wingdings" panose="05000000000000000000" pitchFamily="2" charset="2"/>
              <a:buChar char="Ø"/>
            </a:pPr>
            <a:r>
              <a:rPr lang="en-US" sz="1800" b="1" dirty="0">
                <a:solidFill>
                  <a:schemeClr val="bg1"/>
                </a:solidFill>
              </a:rPr>
              <a:t>GPA General education 2.8 minimum and Science courses 3.0 minimum</a:t>
            </a:r>
          </a:p>
          <a:p>
            <a:pPr lvl="1">
              <a:buFont typeface="Wingdings" panose="05000000000000000000" pitchFamily="2" charset="2"/>
              <a:buChar char="Ø"/>
            </a:pPr>
            <a:r>
              <a:rPr lang="en-US" sz="1800" b="1" dirty="0">
                <a:solidFill>
                  <a:schemeClr val="bg1"/>
                </a:solidFill>
              </a:rPr>
              <a:t>Supplemental course work</a:t>
            </a:r>
          </a:p>
          <a:p>
            <a:pPr lvl="1">
              <a:buFont typeface="Wingdings" panose="05000000000000000000" pitchFamily="2" charset="2"/>
              <a:buChar char="Ø"/>
            </a:pPr>
            <a:r>
              <a:rPr lang="en-US" sz="1800" b="1" dirty="0">
                <a:solidFill>
                  <a:schemeClr val="bg1"/>
                </a:solidFill>
              </a:rPr>
              <a:t>Preparedness for 40+hour/week academic &amp; clinical schedule</a:t>
            </a:r>
          </a:p>
          <a:p>
            <a:pPr lvl="1">
              <a:buFont typeface="Wingdings" panose="05000000000000000000" pitchFamily="2" charset="2"/>
              <a:buChar char="Ø"/>
            </a:pPr>
            <a:r>
              <a:rPr lang="en-US" sz="1800" b="1" dirty="0">
                <a:solidFill>
                  <a:schemeClr val="bg1"/>
                </a:solidFill>
              </a:rPr>
              <a:t>Professionalism</a:t>
            </a:r>
          </a:p>
          <a:p>
            <a:pPr lvl="1">
              <a:buFont typeface="Wingdings" panose="05000000000000000000" pitchFamily="2" charset="2"/>
              <a:buChar char="Ø"/>
            </a:pPr>
            <a:r>
              <a:rPr lang="en-US" sz="1800" b="1" dirty="0">
                <a:solidFill>
                  <a:schemeClr val="bg1"/>
                </a:solidFill>
              </a:rPr>
              <a:t>Appearance and punctuality</a:t>
            </a:r>
          </a:p>
          <a:p>
            <a:pPr marL="0" indent="0">
              <a:buNone/>
            </a:pPr>
            <a:endParaRPr lang="en-US" dirty="0"/>
          </a:p>
        </p:txBody>
      </p:sp>
    </p:spTree>
    <p:extLst>
      <p:ext uri="{BB962C8B-B14F-4D97-AF65-F5344CB8AC3E}">
        <p14:creationId xmlns:p14="http://schemas.microsoft.com/office/powerpoint/2010/main" val="394643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985234"/>
          </a:xfrm>
        </p:spPr>
        <p:txBody>
          <a:bodyPr/>
          <a:lstStyle/>
          <a:p>
            <a:r>
              <a:rPr lang="en-US" b="1" dirty="0"/>
              <a:t>Tips</a:t>
            </a:r>
            <a:endParaRPr lang="en-US" dirty="0"/>
          </a:p>
        </p:txBody>
      </p:sp>
      <p:sp>
        <p:nvSpPr>
          <p:cNvPr id="3" name="Content Placeholder 2"/>
          <p:cNvSpPr>
            <a:spLocks noGrp="1"/>
          </p:cNvSpPr>
          <p:nvPr>
            <p:ph idx="1"/>
          </p:nvPr>
        </p:nvSpPr>
        <p:spPr>
          <a:xfrm>
            <a:off x="999745" y="1609344"/>
            <a:ext cx="7534656" cy="4913376"/>
          </a:xfrm>
        </p:spPr>
        <p:txBody>
          <a:bodyPr>
            <a:normAutofit/>
          </a:bodyPr>
          <a:lstStyle/>
          <a:p>
            <a:r>
              <a:rPr lang="en-US" sz="1900" b="1" u="sng" dirty="0">
                <a:solidFill>
                  <a:schemeClr val="bg1"/>
                </a:solidFill>
              </a:rPr>
              <a:t>Gain healthcare experience:</a:t>
            </a:r>
            <a:endParaRPr lang="en-US" sz="1900" u="sng" dirty="0">
              <a:solidFill>
                <a:schemeClr val="bg1"/>
              </a:solidFill>
            </a:endParaRPr>
          </a:p>
          <a:p>
            <a:r>
              <a:rPr lang="en-US" dirty="0"/>
              <a:t>Volunteer at a hospital or nursing home</a:t>
            </a:r>
          </a:p>
          <a:p>
            <a:r>
              <a:rPr lang="en-US" dirty="0"/>
              <a:t>Work at a healthcare facility</a:t>
            </a:r>
          </a:p>
          <a:p>
            <a:r>
              <a:rPr lang="en-US" dirty="0"/>
              <a:t>Research the profession to ensure it is a good fit for you</a:t>
            </a:r>
          </a:p>
          <a:p>
            <a:r>
              <a:rPr lang="en-US" dirty="0"/>
              <a:t>Maintain a high GPA</a:t>
            </a:r>
          </a:p>
          <a:p>
            <a:r>
              <a:rPr lang="en-US" dirty="0"/>
              <a:t>Interview:</a:t>
            </a:r>
          </a:p>
          <a:p>
            <a:pPr lvl="1">
              <a:buFont typeface="Wingdings" panose="05000000000000000000" pitchFamily="2" charset="2"/>
              <a:buChar char="Ø"/>
            </a:pPr>
            <a:r>
              <a:rPr lang="en-US" sz="1800" dirty="0"/>
              <a:t>Dress professionally</a:t>
            </a:r>
          </a:p>
          <a:p>
            <a:pPr lvl="1">
              <a:buFont typeface="Wingdings" panose="05000000000000000000" pitchFamily="2" charset="2"/>
              <a:buChar char="Ø"/>
            </a:pPr>
            <a:r>
              <a:rPr lang="en-US" sz="1800" dirty="0"/>
              <a:t>Arrive early</a:t>
            </a:r>
          </a:p>
          <a:p>
            <a:pPr lvl="1">
              <a:buFont typeface="Wingdings" panose="05000000000000000000" pitchFamily="2" charset="2"/>
              <a:buChar char="Ø"/>
            </a:pPr>
            <a:r>
              <a:rPr lang="en-US" sz="1800" dirty="0"/>
              <a:t>Show enthusiasm for previous jobs/career</a:t>
            </a:r>
          </a:p>
          <a:p>
            <a:pPr lvl="1">
              <a:buFont typeface="Wingdings" panose="05000000000000000000" pitchFamily="2" charset="2"/>
              <a:buChar char="Ø"/>
            </a:pPr>
            <a:r>
              <a:rPr lang="en-US" sz="1800" dirty="0"/>
              <a:t>Demonstrate aptitude for teamwork</a:t>
            </a:r>
          </a:p>
          <a:p>
            <a:pPr lvl="1">
              <a:buFont typeface="Wingdings" panose="05000000000000000000" pitchFamily="2" charset="2"/>
              <a:buChar char="Ø"/>
            </a:pPr>
            <a:r>
              <a:rPr lang="en-US" sz="1800" dirty="0"/>
              <a:t>SAVE Money </a:t>
            </a:r>
          </a:p>
          <a:p>
            <a:endParaRPr lang="en-US" dirty="0"/>
          </a:p>
        </p:txBody>
      </p:sp>
      <p:pic>
        <p:nvPicPr>
          <p:cNvPr id="4" name="Picture 3"/>
          <p:cNvPicPr>
            <a:picLocks noChangeAspect="1"/>
          </p:cNvPicPr>
          <p:nvPr/>
        </p:nvPicPr>
        <p:blipFill>
          <a:blip r:embed="rId2"/>
          <a:stretch>
            <a:fillRect/>
          </a:stretch>
        </p:blipFill>
        <p:spPr>
          <a:xfrm>
            <a:off x="6075903" y="443404"/>
            <a:ext cx="1843048" cy="1492488"/>
          </a:xfrm>
          <a:prstGeom prst="rect">
            <a:avLst/>
          </a:prstGeom>
        </p:spPr>
      </p:pic>
    </p:spTree>
    <p:extLst>
      <p:ext uri="{BB962C8B-B14F-4D97-AF65-F5344CB8AC3E}">
        <p14:creationId xmlns:p14="http://schemas.microsoft.com/office/powerpoint/2010/main" val="299221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 in! Now What Happens?</a:t>
            </a:r>
            <a:br>
              <a:rPr lang="en-US" b="1" dirty="0"/>
            </a:br>
            <a:endParaRPr lang="en-US" dirty="0"/>
          </a:p>
        </p:txBody>
      </p:sp>
      <p:sp>
        <p:nvSpPr>
          <p:cNvPr id="3" name="Content Placeholder 2"/>
          <p:cNvSpPr>
            <a:spLocks noGrp="1"/>
          </p:cNvSpPr>
          <p:nvPr>
            <p:ph idx="1"/>
          </p:nvPr>
        </p:nvSpPr>
        <p:spPr>
          <a:xfrm>
            <a:off x="987552" y="1514856"/>
            <a:ext cx="7729727" cy="4800600"/>
          </a:xfrm>
        </p:spPr>
        <p:txBody>
          <a:bodyPr>
            <a:normAutofit/>
          </a:bodyPr>
          <a:lstStyle/>
          <a:p>
            <a:r>
              <a:rPr lang="en-US" sz="2000" b="1" dirty="0">
                <a:solidFill>
                  <a:schemeClr val="bg1"/>
                </a:solidFill>
              </a:rPr>
              <a:t>From May to July, several things happen:</a:t>
            </a:r>
          </a:p>
          <a:p>
            <a:r>
              <a:rPr lang="en-US" sz="2000" b="1" dirty="0">
                <a:solidFill>
                  <a:schemeClr val="bg1"/>
                </a:solidFill>
              </a:rPr>
              <a:t>Take RTE 101 if needed, available in summer if needed</a:t>
            </a:r>
          </a:p>
          <a:p>
            <a:pPr>
              <a:buFont typeface="Wingdings" panose="05000000000000000000" pitchFamily="2" charset="2"/>
              <a:buChar char="v"/>
            </a:pPr>
            <a:r>
              <a:rPr lang="en-US" sz="2000" dirty="0"/>
              <a:t>Attend RTE orientation June 2019 (required)</a:t>
            </a:r>
          </a:p>
          <a:p>
            <a:pPr>
              <a:buFont typeface="Wingdings" panose="05000000000000000000" pitchFamily="2" charset="2"/>
              <a:buChar char="v"/>
            </a:pPr>
            <a:r>
              <a:rPr lang="en-US" sz="2000" dirty="0"/>
              <a:t>Job shadow at a clinical site if more time desired</a:t>
            </a:r>
          </a:p>
          <a:p>
            <a:pPr>
              <a:buFont typeface="Wingdings" panose="05000000000000000000" pitchFamily="2" charset="2"/>
              <a:buChar char="v"/>
            </a:pPr>
            <a:r>
              <a:rPr lang="en-US" sz="2000" dirty="0"/>
              <a:t>Get immunizations completed (TB)</a:t>
            </a:r>
          </a:p>
          <a:p>
            <a:pPr>
              <a:buFont typeface="Wingdings" panose="05000000000000000000" pitchFamily="2" charset="2"/>
              <a:buChar char="v"/>
            </a:pPr>
            <a:r>
              <a:rPr lang="en-US" sz="2000" dirty="0"/>
              <a:t>CPR certification –BLS for Healthcare</a:t>
            </a:r>
          </a:p>
          <a:p>
            <a:pPr>
              <a:buFont typeface="Wingdings" panose="05000000000000000000" pitchFamily="2" charset="2"/>
              <a:buChar char="v"/>
            </a:pPr>
            <a:r>
              <a:rPr lang="en-US" sz="2000" dirty="0"/>
              <a:t>10-year Federal background check &amp; drug screening</a:t>
            </a:r>
          </a:p>
          <a:p>
            <a:pPr>
              <a:buFont typeface="Wingdings" panose="05000000000000000000" pitchFamily="2" charset="2"/>
              <a:buChar char="v"/>
            </a:pPr>
            <a:r>
              <a:rPr lang="en-US" sz="2000" dirty="0"/>
              <a:t>Line up Financial Aid</a:t>
            </a:r>
          </a:p>
          <a:p>
            <a:pPr marL="0" indent="0">
              <a:buNone/>
            </a:pPr>
            <a:r>
              <a:rPr lang="en-US" sz="2000" dirty="0"/>
              <a:t>     At least 6-8 weeks before fall semester</a:t>
            </a:r>
          </a:p>
          <a:p>
            <a:pPr marL="0" indent="0">
              <a:buNone/>
            </a:pPr>
            <a:endParaRPr lang="en-US" sz="2000" dirty="0"/>
          </a:p>
          <a:p>
            <a:pPr marL="0" indent="0" algn="ctr">
              <a:buNone/>
            </a:pPr>
            <a:r>
              <a:rPr lang="en-US" sz="2000" b="1" u="sng" dirty="0">
                <a:solidFill>
                  <a:schemeClr val="bg1"/>
                </a:solidFill>
              </a:rPr>
              <a:t>Prepare yourself and your family for a challenging two years!</a:t>
            </a:r>
            <a:endParaRPr lang="en-US" sz="2000" u="sng" dirty="0">
              <a:solidFill>
                <a:schemeClr val="bg1"/>
              </a:solidFill>
            </a:endParaRPr>
          </a:p>
          <a:p>
            <a:pPr marL="0" indent="0">
              <a:buNone/>
            </a:pPr>
            <a:endParaRPr lang="en-US" sz="2000" dirty="0"/>
          </a:p>
          <a:p>
            <a:pPr marL="0" indent="0">
              <a:buNone/>
            </a:pPr>
            <a:endParaRPr lang="en-US" sz="2000" dirty="0">
              <a:solidFill>
                <a:schemeClr val="accent1"/>
              </a:solidFill>
            </a:endParaRPr>
          </a:p>
        </p:txBody>
      </p:sp>
      <p:pic>
        <p:nvPicPr>
          <p:cNvPr id="4" name="Picture 3"/>
          <p:cNvPicPr>
            <a:picLocks noChangeAspect="1"/>
          </p:cNvPicPr>
          <p:nvPr/>
        </p:nvPicPr>
        <p:blipFill>
          <a:blip r:embed="rId2">
            <a:clrChange>
              <a:clrFrom>
                <a:srgbClr val="040305"/>
              </a:clrFrom>
              <a:clrTo>
                <a:srgbClr val="040305">
                  <a:alpha val="0"/>
                </a:srgbClr>
              </a:clrTo>
            </a:clrChange>
          </a:blip>
          <a:stretch>
            <a:fillRect/>
          </a:stretch>
        </p:blipFill>
        <p:spPr>
          <a:xfrm>
            <a:off x="6555327" y="4414664"/>
            <a:ext cx="1662081" cy="917194"/>
          </a:xfrm>
          <a:prstGeom prst="rect">
            <a:avLst/>
          </a:prstGeom>
          <a:blipFill>
            <a:blip r:embed="rId3"/>
            <a:tile tx="0" ty="0" sx="100000" sy="100000" flip="none" algn="tl"/>
          </a:blipFill>
        </p:spPr>
      </p:pic>
    </p:spTree>
    <p:extLst>
      <p:ext uri="{BB962C8B-B14F-4D97-AF65-F5344CB8AC3E}">
        <p14:creationId xmlns:p14="http://schemas.microsoft.com/office/powerpoint/2010/main" val="330676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070578"/>
          </a:xfrm>
        </p:spPr>
        <p:txBody>
          <a:bodyPr>
            <a:normAutofit fontScale="90000"/>
          </a:bodyPr>
          <a:lstStyle/>
          <a:p>
            <a:r>
              <a:rPr lang="en-US" b="1" dirty="0"/>
              <a:t>Criminal Background Check</a:t>
            </a:r>
            <a:endParaRPr lang="en-US" dirty="0"/>
          </a:p>
        </p:txBody>
      </p:sp>
      <p:sp>
        <p:nvSpPr>
          <p:cNvPr id="3" name="Content Placeholder 2"/>
          <p:cNvSpPr>
            <a:spLocks noGrp="1"/>
          </p:cNvSpPr>
          <p:nvPr>
            <p:ph idx="1"/>
          </p:nvPr>
        </p:nvSpPr>
        <p:spPr>
          <a:xfrm>
            <a:off x="241069" y="1920240"/>
            <a:ext cx="8466325" cy="3900365"/>
          </a:xfrm>
        </p:spPr>
        <p:txBody>
          <a:bodyPr>
            <a:normAutofit lnSpcReduction="10000"/>
          </a:bodyPr>
          <a:lstStyle/>
          <a:p>
            <a:pPr marL="0" indent="0" algn="ctr">
              <a:buNone/>
            </a:pPr>
            <a:r>
              <a:rPr lang="en-US" sz="2000" b="1" dirty="0">
                <a:solidFill>
                  <a:schemeClr val="bg1"/>
                </a:solidFill>
              </a:rPr>
              <a:t>This is a 10 year Federal Background Check</a:t>
            </a:r>
            <a:endParaRPr lang="en-US" sz="2000" dirty="0">
              <a:solidFill>
                <a:schemeClr val="bg1"/>
              </a:solidFill>
            </a:endParaRPr>
          </a:p>
          <a:p>
            <a:pPr marL="0" indent="0">
              <a:buNone/>
            </a:pPr>
            <a:endParaRPr lang="en-US" b="1" dirty="0">
              <a:solidFill>
                <a:schemeClr val="accent1"/>
              </a:solidFill>
            </a:endParaRPr>
          </a:p>
          <a:p>
            <a:pPr marL="0" indent="0">
              <a:buNone/>
            </a:pPr>
            <a:r>
              <a:rPr lang="en-US" b="1" dirty="0">
                <a:solidFill>
                  <a:schemeClr val="bg1"/>
                </a:solidFill>
              </a:rPr>
              <a:t>Disqualifying Offenses:</a:t>
            </a:r>
            <a:endParaRPr lang="en-US" dirty="0">
              <a:solidFill>
                <a:schemeClr val="bg1"/>
              </a:solidFill>
            </a:endParaRPr>
          </a:p>
          <a:p>
            <a:pPr>
              <a:buFont typeface="Wingdings" panose="05000000000000000000" pitchFamily="2" charset="2"/>
              <a:buChar char="Ø"/>
            </a:pPr>
            <a:r>
              <a:rPr lang="en-US" sz="2400" dirty="0"/>
              <a:t>Any conviction, plea of guilty or no contest, or deferred adjudication of the following criminal offenses (felony or misdemeanor) appearing on a criminal background check will disqualify an applicant for admission to a CCCS Health Program. </a:t>
            </a:r>
          </a:p>
          <a:p>
            <a:pPr>
              <a:buFont typeface="Wingdings" panose="05000000000000000000" pitchFamily="2" charset="2"/>
              <a:buChar char="Ø"/>
            </a:pPr>
            <a:r>
              <a:rPr lang="en-US" sz="2400" dirty="0"/>
              <a:t>There is no appealing this background check. It is mandatory.</a:t>
            </a:r>
          </a:p>
          <a:p>
            <a:endParaRPr lang="en-US" dirty="0"/>
          </a:p>
        </p:txBody>
      </p:sp>
    </p:spTree>
    <p:extLst>
      <p:ext uri="{BB962C8B-B14F-4D97-AF65-F5344CB8AC3E}">
        <p14:creationId xmlns:p14="http://schemas.microsoft.com/office/powerpoint/2010/main" val="201331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Radiology Technology Program</a:t>
            </a:r>
          </a:p>
        </p:txBody>
      </p:sp>
      <p:sp>
        <p:nvSpPr>
          <p:cNvPr id="3" name="Content Placeholder 2"/>
          <p:cNvSpPr>
            <a:spLocks noGrp="1"/>
          </p:cNvSpPr>
          <p:nvPr>
            <p:ph idx="1"/>
          </p:nvPr>
        </p:nvSpPr>
        <p:spPr>
          <a:xfrm>
            <a:off x="390699" y="2402378"/>
            <a:ext cx="8550486" cy="3545914"/>
          </a:xfrm>
        </p:spPr>
        <p:txBody>
          <a:bodyPr/>
          <a:lstStyle/>
          <a:p>
            <a:r>
              <a:rPr lang="en-US" sz="2400" b="1" dirty="0">
                <a:solidFill>
                  <a:schemeClr val="bg1"/>
                </a:solidFill>
              </a:rPr>
              <a:t>MISSION STATEMENT</a:t>
            </a:r>
          </a:p>
          <a:p>
            <a:r>
              <a:rPr lang="en-US" sz="2800" dirty="0"/>
              <a:t>The mission of the Radiologic Sciences Programs is to provide the health care community with ethical, competent, and professional radiographers </a:t>
            </a:r>
            <a:endParaRPr lang="en-US" sz="2800" b="1" dirty="0"/>
          </a:p>
        </p:txBody>
      </p:sp>
    </p:spTree>
    <p:extLst>
      <p:ext uri="{BB962C8B-B14F-4D97-AF65-F5344CB8AC3E}">
        <p14:creationId xmlns:p14="http://schemas.microsoft.com/office/powerpoint/2010/main" val="288858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5" y="166256"/>
            <a:ext cx="8828116" cy="1354974"/>
          </a:xfrm>
        </p:spPr>
        <p:txBody>
          <a:bodyPr/>
          <a:lstStyle/>
          <a:p>
            <a:r>
              <a:rPr lang="en-US" b="1" dirty="0"/>
              <a:t>Disqualifying Offenses continued</a:t>
            </a:r>
          </a:p>
        </p:txBody>
      </p:sp>
      <p:sp>
        <p:nvSpPr>
          <p:cNvPr id="3" name="Content Placeholder 2"/>
          <p:cNvSpPr>
            <a:spLocks noGrp="1"/>
          </p:cNvSpPr>
          <p:nvPr>
            <p:ph idx="1"/>
          </p:nvPr>
        </p:nvSpPr>
        <p:spPr>
          <a:xfrm>
            <a:off x="0" y="989215"/>
            <a:ext cx="8902931" cy="6057762"/>
          </a:xfrm>
        </p:spPr>
        <p:txBody>
          <a:bodyPr>
            <a:normAutofit fontScale="70000" lnSpcReduction="20000"/>
          </a:bodyPr>
          <a:lstStyle/>
          <a:p>
            <a:endParaRPr lang="en-US" sz="1900" dirty="0"/>
          </a:p>
          <a:p>
            <a:pPr marL="400050" indent="-400050">
              <a:buFont typeface="+mj-lt"/>
              <a:buAutoNum type="romanUcPeriod"/>
            </a:pPr>
            <a:r>
              <a:rPr lang="en-US" sz="3100" b="1" dirty="0"/>
              <a:t>Crimes of violence </a:t>
            </a:r>
            <a:r>
              <a:rPr lang="en-US" sz="3100" dirty="0"/>
              <a:t>(assault, sexual offenses, arson, kidnapping, murder, any crime against an at-risk adult or juvenile, etc.). as defined in section 18-1.3-406 C.R.S. in the 10 years immediately preceding the submittal of application.</a:t>
            </a:r>
          </a:p>
          <a:p>
            <a:pPr marL="400050" indent="-400050">
              <a:buFont typeface="+mj-lt"/>
              <a:buAutoNum type="romanUcPeriod"/>
            </a:pPr>
            <a:r>
              <a:rPr lang="en-US" sz="3100" dirty="0"/>
              <a:t>Any offense involving </a:t>
            </a:r>
            <a:r>
              <a:rPr lang="en-US" sz="3100" b="1" dirty="0"/>
              <a:t>unlawful sexual behavior—same </a:t>
            </a:r>
            <a:r>
              <a:rPr lang="en-US" sz="3100" dirty="0"/>
              <a:t>time limit as above.</a:t>
            </a:r>
          </a:p>
          <a:p>
            <a:pPr marL="400050" indent="-400050">
              <a:buFont typeface="+mj-lt"/>
              <a:buAutoNum type="romanUcPeriod"/>
            </a:pPr>
            <a:r>
              <a:rPr lang="en-US" sz="3100" dirty="0"/>
              <a:t>Any crime, the underlying basis of which has been found by the court on the record to include an </a:t>
            </a:r>
            <a:r>
              <a:rPr lang="en-US" sz="3100" b="1" dirty="0"/>
              <a:t>act of domestic violence,</a:t>
            </a:r>
            <a:r>
              <a:rPr lang="en-US" sz="3100" dirty="0"/>
              <a:t> as defined in section 18-6-800.3 C.R.S. in the 7 years immediately preceding the submittal of application.</a:t>
            </a:r>
          </a:p>
          <a:p>
            <a:pPr marL="400050" indent="-400050">
              <a:buFont typeface="+mj-lt"/>
              <a:buAutoNum type="romanUcPeriod"/>
            </a:pPr>
            <a:r>
              <a:rPr lang="en-US" sz="3100" dirty="0"/>
              <a:t>Any crime of </a:t>
            </a:r>
            <a:r>
              <a:rPr lang="en-US" sz="3100" b="1" dirty="0"/>
              <a:t>child abuse</a:t>
            </a:r>
            <a:r>
              <a:rPr lang="en-US" sz="3100" dirty="0"/>
              <a:t>, as defined in section 18-6-401 C.R.S.—same time limit as above.</a:t>
            </a:r>
          </a:p>
          <a:p>
            <a:pPr marL="400050" indent="-400050">
              <a:buFont typeface="+mj-lt"/>
              <a:buAutoNum type="romanUcPeriod"/>
            </a:pPr>
            <a:r>
              <a:rPr lang="en-US" sz="3100" dirty="0"/>
              <a:t>Any crime related to the sale, possession, distribution or transfer of </a:t>
            </a:r>
            <a:r>
              <a:rPr lang="en-US" sz="3100" b="1" dirty="0"/>
              <a:t>narcotics or controlled substances</a:t>
            </a:r>
            <a:r>
              <a:rPr lang="en-US" sz="3100" dirty="0"/>
              <a:t>—same time limit as III.</a:t>
            </a:r>
          </a:p>
          <a:p>
            <a:pPr marL="400050" indent="-400050">
              <a:buFont typeface="+mj-lt"/>
              <a:buAutoNum type="romanUcPeriod"/>
            </a:pPr>
            <a:r>
              <a:rPr lang="en-US" sz="3100" b="1" dirty="0"/>
              <a:t>Crimes of theft—Felony </a:t>
            </a:r>
            <a:r>
              <a:rPr lang="en-US" sz="3100" dirty="0"/>
              <a:t>has a 7 year limit; Misdemeanor has a 5 year limit</a:t>
            </a:r>
          </a:p>
          <a:p>
            <a:pPr>
              <a:buFont typeface="+mj-lt"/>
              <a:buAutoNum type="romanUcPeriod"/>
            </a:pPr>
            <a:endParaRPr lang="en-US" sz="2200" dirty="0"/>
          </a:p>
          <a:p>
            <a:pPr marL="400050" indent="-400050">
              <a:buFont typeface="+mj-lt"/>
              <a:buAutoNum type="romanUcPeriod"/>
            </a:pPr>
            <a:endParaRPr lang="en-US" sz="1100" dirty="0"/>
          </a:p>
          <a:p>
            <a:pPr marL="0" indent="0">
              <a:buNone/>
            </a:pPr>
            <a:endParaRPr lang="en-US" dirty="0"/>
          </a:p>
          <a:p>
            <a:endParaRPr lang="en-US" dirty="0"/>
          </a:p>
        </p:txBody>
      </p:sp>
    </p:spTree>
    <p:extLst>
      <p:ext uri="{BB962C8B-B14F-4D97-AF65-F5344CB8AC3E}">
        <p14:creationId xmlns:p14="http://schemas.microsoft.com/office/powerpoint/2010/main" val="1569975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59" y="202020"/>
            <a:ext cx="8920717" cy="1307804"/>
          </a:xfrm>
        </p:spPr>
        <p:txBody>
          <a:bodyPr/>
          <a:lstStyle/>
          <a:p>
            <a:r>
              <a:rPr lang="en-US" b="1" dirty="0"/>
              <a:t>Disqualifying Offenses continued</a:t>
            </a:r>
            <a:endParaRPr lang="en-US" dirty="0"/>
          </a:p>
        </p:txBody>
      </p:sp>
      <p:sp>
        <p:nvSpPr>
          <p:cNvPr id="3" name="Content Placeholder 2"/>
          <p:cNvSpPr>
            <a:spLocks noGrp="1"/>
          </p:cNvSpPr>
          <p:nvPr>
            <p:ph idx="1"/>
          </p:nvPr>
        </p:nvSpPr>
        <p:spPr>
          <a:xfrm>
            <a:off x="308344" y="1127051"/>
            <a:ext cx="8457703" cy="5249365"/>
          </a:xfrm>
        </p:spPr>
        <p:txBody>
          <a:bodyPr>
            <a:normAutofit/>
          </a:bodyPr>
          <a:lstStyle/>
          <a:p>
            <a:pPr marL="0" indent="0">
              <a:buNone/>
            </a:pPr>
            <a:r>
              <a:rPr lang="en-US" dirty="0">
                <a:solidFill>
                  <a:schemeClr val="accent1"/>
                </a:solidFill>
              </a:rPr>
              <a:t>VII. 	</a:t>
            </a:r>
            <a:r>
              <a:rPr lang="en-US" dirty="0"/>
              <a:t>Any offense of </a:t>
            </a:r>
            <a:r>
              <a:rPr lang="en-US" b="1" dirty="0"/>
              <a:t>sexual assault on a client by a psychotherapist</a:t>
            </a:r>
            <a:r>
              <a:rPr lang="en-US" dirty="0"/>
              <a:t>, 	as defined in section 18-3-405.5 C.R.S. in the 7 years 	immediately preceding the submittal of application</a:t>
            </a:r>
          </a:p>
          <a:p>
            <a:pPr marL="0" indent="0">
              <a:buNone/>
            </a:pPr>
            <a:r>
              <a:rPr lang="en-US" dirty="0">
                <a:solidFill>
                  <a:schemeClr val="accent1"/>
                </a:solidFill>
              </a:rPr>
              <a:t>VIII. </a:t>
            </a:r>
            <a:r>
              <a:rPr lang="en-US" dirty="0"/>
              <a:t>Crimes of </a:t>
            </a:r>
            <a:r>
              <a:rPr lang="en-US" b="1" dirty="0"/>
              <a:t>moral turpitude </a:t>
            </a:r>
            <a:r>
              <a:rPr lang="en-US" dirty="0"/>
              <a:t>(prostitution, public 	lewdness/exposure, etc.)Same time limit as above.</a:t>
            </a:r>
          </a:p>
          <a:p>
            <a:pPr marL="0" indent="0">
              <a:buNone/>
            </a:pPr>
            <a:r>
              <a:rPr lang="en-US" dirty="0">
                <a:solidFill>
                  <a:schemeClr val="accent1"/>
                </a:solidFill>
              </a:rPr>
              <a:t>IX.</a:t>
            </a:r>
            <a:r>
              <a:rPr lang="en-US" dirty="0"/>
              <a:t>	Registered </a:t>
            </a:r>
            <a:r>
              <a:rPr lang="en-US" b="1" dirty="0"/>
              <a:t>sex offenders </a:t>
            </a:r>
            <a:r>
              <a:rPr lang="en-US" dirty="0"/>
              <a:t>(NO time limit)</a:t>
            </a:r>
          </a:p>
          <a:p>
            <a:pPr marL="0" indent="0">
              <a:buNone/>
            </a:pPr>
            <a:r>
              <a:rPr lang="en-US" dirty="0">
                <a:solidFill>
                  <a:schemeClr val="accent1"/>
                </a:solidFill>
              </a:rPr>
              <a:t>X.</a:t>
            </a:r>
            <a:r>
              <a:rPr lang="en-US" dirty="0"/>
              <a:t>	Any offense in another state, the elements of which are 	substantially similar to the elements of any of the above 	offenses.</a:t>
            </a:r>
          </a:p>
          <a:p>
            <a:pPr marL="0" indent="0">
              <a:buNone/>
            </a:pPr>
            <a:r>
              <a:rPr lang="en-US" dirty="0">
                <a:solidFill>
                  <a:schemeClr val="accent1"/>
                </a:solidFill>
              </a:rPr>
              <a:t>XI.</a:t>
            </a:r>
            <a:r>
              <a:rPr lang="en-US" dirty="0"/>
              <a:t>	More than </a:t>
            </a:r>
            <a:r>
              <a:rPr lang="en-US" b="1" dirty="0"/>
              <a:t>1 DUI in the 7 years </a:t>
            </a:r>
            <a:r>
              <a:rPr lang="en-US" dirty="0"/>
              <a:t>immediately preceding the 	submittal of application</a:t>
            </a:r>
          </a:p>
          <a:p>
            <a:pPr marL="0" indent="0">
              <a:buNone/>
            </a:pPr>
            <a:r>
              <a:rPr lang="en-US" b="1" dirty="0"/>
              <a:t>Students who have successfully completed the terms of their deferred adjudication agreement will not be disqualified.</a:t>
            </a:r>
          </a:p>
          <a:p>
            <a:pPr marL="0" indent="0">
              <a:buNone/>
            </a:pPr>
            <a:r>
              <a:rPr lang="en-US" b="1" dirty="0"/>
              <a:t>Subject to review by the ARRT</a:t>
            </a:r>
            <a:endParaRPr lang="en-US" dirty="0"/>
          </a:p>
          <a:p>
            <a:endParaRPr lang="en-US" dirty="0"/>
          </a:p>
        </p:txBody>
      </p:sp>
    </p:spTree>
    <p:extLst>
      <p:ext uri="{BB962C8B-B14F-4D97-AF65-F5344CB8AC3E}">
        <p14:creationId xmlns:p14="http://schemas.microsoft.com/office/powerpoint/2010/main" val="2190789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1386"/>
            <a:ext cx="9239693" cy="1318437"/>
          </a:xfrm>
        </p:spPr>
        <p:txBody>
          <a:bodyPr/>
          <a:lstStyle/>
          <a:p>
            <a:r>
              <a:rPr lang="en-US" b="1" dirty="0"/>
              <a:t>ARRT Pre-Application </a:t>
            </a:r>
            <a:br>
              <a:rPr lang="en-US" b="1" dirty="0"/>
            </a:br>
            <a:r>
              <a:rPr lang="en-US" b="1" dirty="0"/>
              <a:t>Ethics Review</a:t>
            </a:r>
            <a:endParaRPr lang="en-US" dirty="0"/>
          </a:p>
        </p:txBody>
      </p:sp>
      <p:sp>
        <p:nvSpPr>
          <p:cNvPr id="3" name="Content Placeholder 2"/>
          <p:cNvSpPr>
            <a:spLocks noGrp="1"/>
          </p:cNvSpPr>
          <p:nvPr>
            <p:ph idx="1"/>
          </p:nvPr>
        </p:nvSpPr>
        <p:spPr>
          <a:xfrm>
            <a:off x="148856" y="1988288"/>
            <a:ext cx="8385545" cy="4388128"/>
          </a:xfrm>
        </p:spPr>
        <p:txBody>
          <a:bodyPr>
            <a:normAutofit fontScale="85000" lnSpcReduction="20000"/>
          </a:bodyPr>
          <a:lstStyle/>
          <a:p>
            <a:endParaRPr lang="en-US" dirty="0"/>
          </a:p>
          <a:p>
            <a:r>
              <a:rPr lang="en-US" sz="2600" dirty="0"/>
              <a:t>Eligibility to sit for the ARRT Exam:</a:t>
            </a:r>
          </a:p>
          <a:p>
            <a:pPr lvl="1">
              <a:buFont typeface="Wingdings" panose="05000000000000000000" pitchFamily="2" charset="2"/>
              <a:buChar char="v"/>
            </a:pPr>
            <a:r>
              <a:rPr lang="en-US" sz="2600" dirty="0"/>
              <a:t>Graduate of an accredited radiology program</a:t>
            </a:r>
          </a:p>
          <a:p>
            <a:pPr lvl="1">
              <a:buFont typeface="Wingdings" panose="05000000000000000000" pitchFamily="2" charset="2"/>
              <a:buChar char="v"/>
            </a:pPr>
            <a:r>
              <a:rPr lang="en-US" sz="2600" dirty="0"/>
              <a:t>ARRT Board approval to sit for Certification Exam</a:t>
            </a:r>
          </a:p>
          <a:p>
            <a:endParaRPr lang="en-US" sz="2600" dirty="0"/>
          </a:p>
          <a:p>
            <a:r>
              <a:rPr lang="en-US" sz="2600" dirty="0"/>
              <a:t>To inquire about eligibility email or call: </a:t>
            </a:r>
          </a:p>
          <a:p>
            <a:pPr marL="0" indent="0">
              <a:buNone/>
            </a:pPr>
            <a:r>
              <a:rPr lang="en-US" sz="2600" dirty="0"/>
              <a:t>	</a:t>
            </a:r>
            <a:r>
              <a:rPr lang="en-US" sz="2600" b="1" u="sng" dirty="0">
                <a:solidFill>
                  <a:schemeClr val="bg1"/>
                </a:solidFill>
              </a:rPr>
              <a:t>www.arrt.org</a:t>
            </a:r>
          </a:p>
          <a:p>
            <a:pPr marL="0" indent="0">
              <a:buNone/>
            </a:pPr>
            <a:r>
              <a:rPr lang="en-US" sz="2600" dirty="0">
                <a:solidFill>
                  <a:schemeClr val="bg1"/>
                </a:solidFill>
              </a:rPr>
              <a:t>	(651) 687-0048</a:t>
            </a:r>
          </a:p>
          <a:p>
            <a:pPr marL="0" indent="0">
              <a:buNone/>
            </a:pPr>
            <a:r>
              <a:rPr lang="en-US" sz="2600" dirty="0"/>
              <a:t>Resolve status before entering RT program</a:t>
            </a:r>
          </a:p>
          <a:p>
            <a:pPr marL="0" indent="0">
              <a:buNone/>
            </a:pPr>
            <a:endParaRPr lang="en-US" sz="2600" dirty="0"/>
          </a:p>
          <a:p>
            <a:pPr marL="0" indent="0">
              <a:buNone/>
            </a:pPr>
            <a:r>
              <a:rPr lang="en-US" sz="2600" b="1" dirty="0">
                <a:solidFill>
                  <a:schemeClr val="bg1"/>
                </a:solidFill>
              </a:rPr>
              <a:t>Note: </a:t>
            </a:r>
            <a:r>
              <a:rPr lang="en-US" sz="2600" dirty="0">
                <a:solidFill>
                  <a:schemeClr val="bg1"/>
                </a:solidFill>
              </a:rPr>
              <a:t>Required for anything other than traffic violations</a:t>
            </a:r>
          </a:p>
        </p:txBody>
      </p:sp>
      <p:pic>
        <p:nvPicPr>
          <p:cNvPr id="4" name="Picture 3"/>
          <p:cNvPicPr>
            <a:picLocks noChangeAspect="1"/>
          </p:cNvPicPr>
          <p:nvPr/>
        </p:nvPicPr>
        <p:blipFill>
          <a:blip r:embed="rId2"/>
          <a:stretch>
            <a:fillRect/>
          </a:stretch>
        </p:blipFill>
        <p:spPr>
          <a:xfrm>
            <a:off x="6885216" y="3848100"/>
            <a:ext cx="1106411" cy="1089660"/>
          </a:xfrm>
          <a:prstGeom prst="rect">
            <a:avLst/>
          </a:prstGeom>
        </p:spPr>
      </p:pic>
    </p:spTree>
    <p:extLst>
      <p:ext uri="{BB962C8B-B14F-4D97-AF65-F5344CB8AC3E}">
        <p14:creationId xmlns:p14="http://schemas.microsoft.com/office/powerpoint/2010/main" val="122868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Tuition Costs, In-state</a:t>
            </a:r>
            <a:br>
              <a:rPr lang="en-US" sz="2700" b="1" dirty="0"/>
            </a:br>
            <a:r>
              <a:rPr lang="en-US" sz="2700" b="1" dirty="0">
                <a:solidFill>
                  <a:schemeClr val="bg1"/>
                </a:solidFill>
              </a:rPr>
              <a:t>(Subject to change by state legislators)</a:t>
            </a:r>
            <a:endParaRPr lang="en-US" sz="2700" dirty="0">
              <a:solidFill>
                <a:schemeClr val="bg1"/>
              </a:solidFill>
            </a:endParaRPr>
          </a:p>
        </p:txBody>
      </p:sp>
      <p:sp>
        <p:nvSpPr>
          <p:cNvPr id="3" name="Content Placeholder 2"/>
          <p:cNvSpPr>
            <a:spLocks noGrp="1"/>
          </p:cNvSpPr>
          <p:nvPr>
            <p:ph idx="1"/>
          </p:nvPr>
        </p:nvSpPr>
        <p:spPr/>
        <p:txBody>
          <a:bodyPr/>
          <a:lstStyle/>
          <a:p>
            <a:endParaRPr lang="en-US" dirty="0"/>
          </a:p>
          <a:p>
            <a:r>
              <a:rPr lang="en-US" sz="2400" dirty="0"/>
              <a:t>Tuition, Books, Uniforms, Fees = </a:t>
            </a:r>
          </a:p>
          <a:p>
            <a:pPr marL="0" indent="0">
              <a:buNone/>
            </a:pPr>
            <a:r>
              <a:rPr lang="en-US" sz="2400" dirty="0"/>
              <a:t>	$10,000 -$16,000 for entire program</a:t>
            </a:r>
          </a:p>
          <a:p>
            <a:r>
              <a:rPr lang="en-US" sz="2400" dirty="0"/>
              <a:t>More information on the website.</a:t>
            </a:r>
          </a:p>
          <a:p>
            <a:endParaRPr lang="en-US" dirty="0"/>
          </a:p>
        </p:txBody>
      </p:sp>
      <p:pic>
        <p:nvPicPr>
          <p:cNvPr id="4" name="Picture 3"/>
          <p:cNvPicPr>
            <a:picLocks noChangeAspect="1"/>
          </p:cNvPicPr>
          <p:nvPr/>
        </p:nvPicPr>
        <p:blipFill>
          <a:blip r:embed="rId2"/>
          <a:stretch>
            <a:fillRect/>
          </a:stretch>
        </p:blipFill>
        <p:spPr>
          <a:xfrm>
            <a:off x="2562234" y="4705133"/>
            <a:ext cx="960159" cy="950730"/>
          </a:xfrm>
          <a:prstGeom prst="rect">
            <a:avLst/>
          </a:prstGeom>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Rectangle 5"/>
          <p:cNvSpPr/>
          <p:nvPr/>
        </p:nvSpPr>
        <p:spPr>
          <a:xfrm rot="20302069">
            <a:off x="4705553" y="4914333"/>
            <a:ext cx="392607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Affordable!</a:t>
            </a:r>
          </a:p>
        </p:txBody>
      </p:sp>
      <p:pic>
        <p:nvPicPr>
          <p:cNvPr id="8" name="Picture 7"/>
          <p:cNvPicPr>
            <a:picLocks noChangeAspect="1"/>
          </p:cNvPicPr>
          <p:nvPr/>
        </p:nvPicPr>
        <p:blipFill>
          <a:blip r:embed="rId2"/>
          <a:stretch>
            <a:fillRect/>
          </a:stretch>
        </p:blipFill>
        <p:spPr>
          <a:xfrm>
            <a:off x="3875311" y="4705133"/>
            <a:ext cx="960159" cy="950730"/>
          </a:xfrm>
          <a:prstGeom prst="rect">
            <a:avLst/>
          </a:prstGeom>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9" name="Picture 8"/>
          <p:cNvPicPr>
            <a:picLocks noChangeAspect="1"/>
          </p:cNvPicPr>
          <p:nvPr/>
        </p:nvPicPr>
        <p:blipFill>
          <a:blip r:embed="rId2"/>
          <a:stretch>
            <a:fillRect/>
          </a:stretch>
        </p:blipFill>
        <p:spPr>
          <a:xfrm>
            <a:off x="1283847" y="4705133"/>
            <a:ext cx="960159" cy="950730"/>
          </a:xfrm>
          <a:prstGeom prst="rect">
            <a:avLst/>
          </a:prstGeom>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337604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034002"/>
          </a:xfrm>
        </p:spPr>
        <p:txBody>
          <a:bodyPr>
            <a:normAutofit fontScale="90000"/>
          </a:bodyPr>
          <a:lstStyle/>
          <a:p>
            <a:r>
              <a:rPr lang="en-US" b="1" dirty="0"/>
              <a:t>Financial Aid Information</a:t>
            </a:r>
            <a:endParaRPr lang="en-US" dirty="0"/>
          </a:p>
        </p:txBody>
      </p:sp>
      <p:sp>
        <p:nvSpPr>
          <p:cNvPr id="3" name="Content Placeholder 2"/>
          <p:cNvSpPr>
            <a:spLocks noGrp="1"/>
          </p:cNvSpPr>
          <p:nvPr>
            <p:ph idx="1"/>
          </p:nvPr>
        </p:nvSpPr>
        <p:spPr>
          <a:xfrm>
            <a:off x="138223" y="1286540"/>
            <a:ext cx="8396178" cy="5114260"/>
          </a:xfrm>
        </p:spPr>
        <p:txBody>
          <a:bodyPr/>
          <a:lstStyle/>
          <a:p>
            <a:pPr marL="0" indent="0" algn="ctr">
              <a:buNone/>
            </a:pPr>
            <a:r>
              <a:rPr lang="en-US" sz="2000" b="1" dirty="0">
                <a:solidFill>
                  <a:schemeClr val="bg1"/>
                </a:solidFill>
              </a:rPr>
              <a:t>Financial Aid Office: 303-556-5503</a:t>
            </a:r>
          </a:p>
          <a:p>
            <a:pPr marL="0" indent="0">
              <a:buNone/>
            </a:pPr>
            <a:endParaRPr lang="en-US" dirty="0"/>
          </a:p>
          <a:p>
            <a:pPr>
              <a:buFont typeface="Wingdings" panose="05000000000000000000" pitchFamily="2" charset="2"/>
              <a:buChar char="Ø"/>
            </a:pPr>
            <a:r>
              <a:rPr lang="en-US" sz="2400" b="1" dirty="0"/>
              <a:t>COF</a:t>
            </a:r>
            <a:r>
              <a:rPr lang="en-US" sz="2400" dirty="0"/>
              <a:t>-College Opportunity Fund-stipend paid by the state for you to attend college in Colorado </a:t>
            </a:r>
          </a:p>
          <a:p>
            <a:pPr>
              <a:buFont typeface="Wingdings" panose="05000000000000000000" pitchFamily="2" charset="2"/>
              <a:buChar char="Ø"/>
            </a:pPr>
            <a:r>
              <a:rPr lang="en-US" sz="2400" dirty="0"/>
              <a:t>up to 145 credits</a:t>
            </a:r>
          </a:p>
          <a:p>
            <a:pPr marL="0" indent="0">
              <a:buNone/>
            </a:pPr>
            <a:endParaRPr lang="en-US" sz="2400" dirty="0"/>
          </a:p>
          <a:p>
            <a:pPr>
              <a:buFont typeface="Wingdings" panose="05000000000000000000" pitchFamily="2" charset="2"/>
              <a:buChar char="Ø"/>
            </a:pPr>
            <a:r>
              <a:rPr lang="en-US" sz="2400" dirty="0"/>
              <a:t>You must register/ be Colorado resident to receive the $$$</a:t>
            </a:r>
          </a:p>
          <a:p>
            <a:pPr>
              <a:buFont typeface="Wingdings" panose="05000000000000000000" pitchFamily="2" charset="2"/>
              <a:buChar char="Ø"/>
            </a:pPr>
            <a:r>
              <a:rPr lang="en-US" sz="2400" dirty="0">
                <a:solidFill>
                  <a:schemeClr val="bg1"/>
                </a:solidFill>
              </a:rPr>
              <a:t>Sign-up at </a:t>
            </a:r>
            <a:r>
              <a:rPr lang="en-US" sz="2400" b="1" u="sng" dirty="0">
                <a:solidFill>
                  <a:schemeClr val="bg1"/>
                </a:solidFill>
              </a:rPr>
              <a:t>www.ccd.edu(COF)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5697" y="4584070"/>
            <a:ext cx="1492943" cy="1365626"/>
          </a:xfrm>
          <a:prstGeom prst="rect">
            <a:avLst/>
          </a:prstGeom>
        </p:spPr>
      </p:pic>
    </p:spTree>
    <p:extLst>
      <p:ext uri="{BB962C8B-B14F-4D97-AF65-F5344CB8AC3E}">
        <p14:creationId xmlns:p14="http://schemas.microsoft.com/office/powerpoint/2010/main" val="380141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414670"/>
            <a:ext cx="8289851" cy="1031358"/>
          </a:xfrm>
        </p:spPr>
        <p:txBody>
          <a:bodyPr/>
          <a:lstStyle/>
          <a:p>
            <a:r>
              <a:rPr lang="en-US" b="1" dirty="0"/>
              <a:t>Program Schedule Juniors</a:t>
            </a:r>
            <a:endParaRPr lang="en-US" dirty="0"/>
          </a:p>
        </p:txBody>
      </p:sp>
      <p:sp>
        <p:nvSpPr>
          <p:cNvPr id="3" name="Content Placeholder 2"/>
          <p:cNvSpPr>
            <a:spLocks noGrp="1"/>
          </p:cNvSpPr>
          <p:nvPr>
            <p:ph idx="1"/>
          </p:nvPr>
        </p:nvSpPr>
        <p:spPr>
          <a:xfrm>
            <a:off x="244549" y="1552353"/>
            <a:ext cx="8204508" cy="4922875"/>
          </a:xfrm>
        </p:spPr>
        <p:txBody>
          <a:bodyPr>
            <a:normAutofit fontScale="92500" lnSpcReduction="10000"/>
          </a:bodyPr>
          <a:lstStyle/>
          <a:p>
            <a:r>
              <a:rPr lang="en-US" sz="1900" b="1" dirty="0">
                <a:solidFill>
                  <a:schemeClr val="bg1"/>
                </a:solidFill>
              </a:rPr>
              <a:t>1st Year:  JUNIORS</a:t>
            </a:r>
            <a:endParaRPr lang="en-US" sz="1900" dirty="0">
              <a:solidFill>
                <a:schemeClr val="bg1"/>
              </a:solidFill>
            </a:endParaRPr>
          </a:p>
          <a:p>
            <a:pPr lvl="1">
              <a:buFont typeface="Wingdings" panose="05000000000000000000" pitchFamily="2" charset="2"/>
              <a:buChar char="Ø"/>
            </a:pPr>
            <a:r>
              <a:rPr lang="en-US" sz="1900" dirty="0"/>
              <a:t>Summer Semester</a:t>
            </a:r>
          </a:p>
          <a:p>
            <a:pPr lvl="1">
              <a:buFont typeface="Wingdings" panose="05000000000000000000" pitchFamily="2" charset="2"/>
              <a:buChar char="Ø"/>
            </a:pPr>
            <a:r>
              <a:rPr lang="en-US" sz="1900" dirty="0"/>
              <a:t>RTE 101 –day/times TBD</a:t>
            </a:r>
          </a:p>
          <a:p>
            <a:pPr lvl="1">
              <a:buFont typeface="Wingdings" panose="05000000000000000000" pitchFamily="2" charset="2"/>
              <a:buChar char="Ø"/>
            </a:pPr>
            <a:r>
              <a:rPr lang="en-US" sz="1900" dirty="0"/>
              <a:t>(if not already completed)</a:t>
            </a:r>
          </a:p>
          <a:p>
            <a:endParaRPr lang="en-US" sz="1900" dirty="0"/>
          </a:p>
          <a:p>
            <a:r>
              <a:rPr lang="en-US" sz="1900" b="1" dirty="0">
                <a:solidFill>
                  <a:schemeClr val="bg1"/>
                </a:solidFill>
              </a:rPr>
              <a:t>Fall/Spring Semesters</a:t>
            </a:r>
          </a:p>
          <a:p>
            <a:pPr lvl="1"/>
            <a:r>
              <a:rPr lang="en-US" sz="1700" b="1" dirty="0" err="1">
                <a:solidFill>
                  <a:schemeClr val="tx1"/>
                </a:solidFill>
              </a:rPr>
              <a:t>BootCamp</a:t>
            </a:r>
            <a:r>
              <a:rPr lang="en-US" sz="1700" b="1" dirty="0">
                <a:solidFill>
                  <a:schemeClr val="tx1"/>
                </a:solidFill>
              </a:rPr>
              <a:t> Fall M-W (4 weeks in lieu of clinical)</a:t>
            </a:r>
          </a:p>
          <a:p>
            <a:pPr lvl="1">
              <a:buFont typeface="Wingdings" panose="05000000000000000000" pitchFamily="2" charset="2"/>
              <a:buChar char="Ø"/>
            </a:pPr>
            <a:r>
              <a:rPr lang="en-US" sz="1900" dirty="0"/>
              <a:t>Mon/Weds –Clinical -7 hr. days</a:t>
            </a:r>
          </a:p>
          <a:p>
            <a:pPr lvl="1">
              <a:buFont typeface="Wingdings" panose="05000000000000000000" pitchFamily="2" charset="2"/>
              <a:buChar char="Ø"/>
            </a:pPr>
            <a:r>
              <a:rPr lang="en-US" sz="1900" dirty="0"/>
              <a:t>Tues/Thurs/Fri –Classroom/Lab</a:t>
            </a:r>
          </a:p>
          <a:p>
            <a:pPr lvl="1">
              <a:buFont typeface="Wingdings" panose="05000000000000000000" pitchFamily="2" charset="2"/>
              <a:buChar char="Ø"/>
            </a:pPr>
            <a:r>
              <a:rPr lang="en-US" sz="1900" dirty="0"/>
              <a:t>(start and end times can vary)</a:t>
            </a:r>
          </a:p>
          <a:p>
            <a:pPr lvl="1">
              <a:buFont typeface="Wingdings" panose="05000000000000000000" pitchFamily="2" charset="2"/>
              <a:buChar char="Ø"/>
            </a:pPr>
            <a:endParaRPr lang="en-US" sz="1900" dirty="0"/>
          </a:p>
          <a:p>
            <a:r>
              <a:rPr lang="en-US" sz="1900" b="1" dirty="0">
                <a:solidFill>
                  <a:schemeClr val="bg1"/>
                </a:solidFill>
              </a:rPr>
              <a:t>Summer Semester</a:t>
            </a:r>
          </a:p>
          <a:p>
            <a:pPr lvl="1">
              <a:buFont typeface="Wingdings" panose="05000000000000000000" pitchFamily="2" charset="2"/>
              <a:buChar char="Ø"/>
            </a:pPr>
            <a:r>
              <a:rPr lang="en-US" sz="1900" dirty="0"/>
              <a:t>Mon –Thurs –Clinical -7 hour days</a:t>
            </a:r>
            <a:endParaRPr lang="en-US" sz="1900" b="1" dirty="0">
              <a:solidFill>
                <a:schemeClr val="accent1"/>
              </a:solidFill>
            </a:endParaRPr>
          </a:p>
          <a:p>
            <a:pPr lvl="1">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6550864" y="1682496"/>
            <a:ext cx="1569008" cy="1542241"/>
          </a:xfrm>
          <a:prstGeom prst="rect">
            <a:avLst/>
          </a:prstGeom>
        </p:spPr>
      </p:pic>
    </p:spTree>
    <p:extLst>
      <p:ext uri="{BB962C8B-B14F-4D97-AF65-F5344CB8AC3E}">
        <p14:creationId xmlns:p14="http://schemas.microsoft.com/office/powerpoint/2010/main" val="418675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208443"/>
          </a:xfrm>
        </p:spPr>
        <p:txBody>
          <a:bodyPr/>
          <a:lstStyle/>
          <a:p>
            <a:r>
              <a:rPr lang="en-US" b="1" dirty="0"/>
              <a:t>Program Schedule Seniors</a:t>
            </a:r>
          </a:p>
        </p:txBody>
      </p:sp>
      <p:sp>
        <p:nvSpPr>
          <p:cNvPr id="3" name="Content Placeholder 2"/>
          <p:cNvSpPr>
            <a:spLocks noGrp="1"/>
          </p:cNvSpPr>
          <p:nvPr>
            <p:ph idx="1"/>
          </p:nvPr>
        </p:nvSpPr>
        <p:spPr>
          <a:xfrm>
            <a:off x="255181" y="1509823"/>
            <a:ext cx="8279220" cy="5110433"/>
          </a:xfrm>
        </p:spPr>
        <p:txBody>
          <a:bodyPr>
            <a:normAutofit/>
          </a:bodyPr>
          <a:lstStyle/>
          <a:p>
            <a:r>
              <a:rPr lang="en-US" b="1" dirty="0">
                <a:solidFill>
                  <a:schemeClr val="bg1"/>
                </a:solidFill>
              </a:rPr>
              <a:t>Senior year</a:t>
            </a:r>
          </a:p>
          <a:p>
            <a:pPr marL="0" indent="0">
              <a:buNone/>
            </a:pPr>
            <a:endParaRPr lang="en-US" b="1" dirty="0">
              <a:solidFill>
                <a:schemeClr val="accent1"/>
              </a:solidFill>
            </a:endParaRPr>
          </a:p>
          <a:p>
            <a:pPr marL="342900" lvl="1" indent="-342900"/>
            <a:r>
              <a:rPr lang="en-US" sz="1800" b="1" dirty="0">
                <a:solidFill>
                  <a:schemeClr val="bg1"/>
                </a:solidFill>
              </a:rPr>
              <a:t>Fall semester</a:t>
            </a:r>
          </a:p>
          <a:p>
            <a:pPr lvl="1">
              <a:buFont typeface="Wingdings" panose="05000000000000000000" pitchFamily="2" charset="2"/>
              <a:buChar char="Ø"/>
            </a:pPr>
            <a:r>
              <a:rPr lang="en-US" sz="1800" dirty="0"/>
              <a:t>Mon/Wed -Classroom/Lab</a:t>
            </a:r>
          </a:p>
          <a:p>
            <a:pPr lvl="1">
              <a:buFont typeface="Wingdings" panose="05000000000000000000" pitchFamily="2" charset="2"/>
              <a:buChar char="Ø"/>
            </a:pPr>
            <a:r>
              <a:rPr lang="en-US" sz="1800" dirty="0"/>
              <a:t>Tues/Thurs/Fri -Clinical –7 hr. days </a:t>
            </a:r>
          </a:p>
          <a:p>
            <a:pPr lvl="1">
              <a:buFont typeface="Wingdings" panose="05000000000000000000" pitchFamily="2" charset="2"/>
              <a:buChar char="Ø"/>
            </a:pPr>
            <a:r>
              <a:rPr lang="en-US" sz="1800" dirty="0"/>
              <a:t>Occasional evenings/weekends</a:t>
            </a:r>
            <a:endParaRPr lang="en-US" sz="1800" b="1" dirty="0">
              <a:solidFill>
                <a:schemeClr val="accent1"/>
              </a:solidFill>
            </a:endParaRPr>
          </a:p>
          <a:p>
            <a:endParaRPr lang="en-US" dirty="0"/>
          </a:p>
          <a:p>
            <a:r>
              <a:rPr lang="en-US" b="1" dirty="0">
                <a:solidFill>
                  <a:schemeClr val="bg1"/>
                </a:solidFill>
              </a:rPr>
              <a:t>Spring semester</a:t>
            </a:r>
          </a:p>
          <a:p>
            <a:pPr lvl="1">
              <a:buFont typeface="Wingdings" panose="05000000000000000000" pitchFamily="2" charset="2"/>
              <a:buChar char="Ø"/>
            </a:pPr>
            <a:r>
              <a:rPr lang="en-US" sz="1800" dirty="0"/>
              <a:t>Mon/Wed -Classroom/Lab</a:t>
            </a:r>
          </a:p>
          <a:p>
            <a:pPr lvl="1">
              <a:buFont typeface="Wingdings" panose="05000000000000000000" pitchFamily="2" charset="2"/>
              <a:buChar char="Ø"/>
            </a:pPr>
            <a:r>
              <a:rPr lang="en-US" sz="1800" dirty="0"/>
              <a:t>Tues/Thurs/Fri -Clinical –7 hr. days </a:t>
            </a:r>
          </a:p>
          <a:p>
            <a:pPr lvl="1">
              <a:buFont typeface="Wingdings" panose="05000000000000000000" pitchFamily="2" charset="2"/>
              <a:buChar char="Ø"/>
            </a:pPr>
            <a:r>
              <a:rPr lang="en-US" sz="1800" dirty="0"/>
              <a:t>Occasional evenings/weekends</a:t>
            </a:r>
          </a:p>
          <a:p>
            <a:pPr marL="457200" lvl="1" indent="0">
              <a:buNone/>
            </a:pPr>
            <a:endParaRPr lang="en-US" sz="1800" dirty="0"/>
          </a:p>
          <a:p>
            <a:pPr marL="457200" lvl="1" indent="0">
              <a:buNone/>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p:txBody>
      </p:sp>
      <p:pic>
        <p:nvPicPr>
          <p:cNvPr id="4" name="Picture 3"/>
          <p:cNvPicPr>
            <a:picLocks noChangeAspect="1"/>
          </p:cNvPicPr>
          <p:nvPr/>
        </p:nvPicPr>
        <p:blipFill>
          <a:blip r:embed="rId2"/>
          <a:stretch>
            <a:fillRect/>
          </a:stretch>
        </p:blipFill>
        <p:spPr>
          <a:xfrm>
            <a:off x="6587490" y="1661161"/>
            <a:ext cx="1648564" cy="1569720"/>
          </a:xfrm>
          <a:prstGeom prst="rect">
            <a:avLst/>
          </a:prstGeom>
        </p:spPr>
      </p:pic>
    </p:spTree>
    <p:extLst>
      <p:ext uri="{BB962C8B-B14F-4D97-AF65-F5344CB8AC3E}">
        <p14:creationId xmlns:p14="http://schemas.microsoft.com/office/powerpoint/2010/main" val="2617892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Curriculum</a:t>
            </a:r>
            <a:endParaRPr lang="en-US" dirty="0"/>
          </a:p>
        </p:txBody>
      </p:sp>
      <p:sp>
        <p:nvSpPr>
          <p:cNvPr id="3" name="Content Placeholder 2"/>
          <p:cNvSpPr>
            <a:spLocks noGrp="1"/>
          </p:cNvSpPr>
          <p:nvPr>
            <p:ph idx="1"/>
          </p:nvPr>
        </p:nvSpPr>
        <p:spPr>
          <a:xfrm>
            <a:off x="0" y="1222744"/>
            <a:ext cx="8534401" cy="5470664"/>
          </a:xfrm>
        </p:spPr>
        <p:txBody>
          <a:bodyPr>
            <a:normAutofit/>
          </a:bodyPr>
          <a:lstStyle/>
          <a:p>
            <a:r>
              <a:rPr lang="en-US" b="1" dirty="0"/>
              <a:t>Principles of radiation: </a:t>
            </a:r>
          </a:p>
          <a:p>
            <a:pPr lvl="1">
              <a:buFont typeface="Wingdings" panose="05000000000000000000" pitchFamily="2" charset="2"/>
              <a:buChar char="Ø"/>
            </a:pPr>
            <a:r>
              <a:rPr lang="en-US" sz="2000" dirty="0"/>
              <a:t>Production of x-rays</a:t>
            </a:r>
          </a:p>
          <a:p>
            <a:pPr lvl="1">
              <a:buFont typeface="Wingdings" panose="05000000000000000000" pitchFamily="2" charset="2"/>
              <a:buChar char="Ø"/>
            </a:pPr>
            <a:r>
              <a:rPr lang="en-US" sz="2000" dirty="0"/>
              <a:t>Properties of x-ray energy </a:t>
            </a:r>
          </a:p>
          <a:p>
            <a:pPr lvl="1">
              <a:buFont typeface="Wingdings" panose="05000000000000000000" pitchFamily="2" charset="2"/>
              <a:buChar char="Ø"/>
            </a:pPr>
            <a:r>
              <a:rPr lang="en-US" sz="2000" dirty="0"/>
              <a:t>Understanding of x-ray equipment operation</a:t>
            </a:r>
          </a:p>
          <a:p>
            <a:pPr lvl="1">
              <a:buFont typeface="Wingdings" panose="05000000000000000000" pitchFamily="2" charset="2"/>
              <a:buChar char="Ø"/>
            </a:pPr>
            <a:r>
              <a:rPr lang="en-US" sz="2000" dirty="0"/>
              <a:t>How x-rays interact with human cells </a:t>
            </a:r>
          </a:p>
          <a:p>
            <a:pPr lvl="1">
              <a:buFont typeface="Wingdings" panose="05000000000000000000" pitchFamily="2" charset="2"/>
              <a:buChar char="Ø"/>
            </a:pPr>
            <a:r>
              <a:rPr lang="en-US" sz="2000" dirty="0"/>
              <a:t>How x-rays interact with atoms</a:t>
            </a:r>
          </a:p>
          <a:p>
            <a:r>
              <a:rPr lang="en-US" b="1" dirty="0"/>
              <a:t>Anatomy and Procedures: </a:t>
            </a:r>
          </a:p>
          <a:p>
            <a:pPr lvl="1">
              <a:buFont typeface="Wingdings" panose="05000000000000000000" pitchFamily="2" charset="2"/>
              <a:buChar char="Ø"/>
            </a:pPr>
            <a:r>
              <a:rPr lang="en-US" sz="2000" dirty="0"/>
              <a:t>Basic understanding of all anatomical systems </a:t>
            </a:r>
          </a:p>
          <a:p>
            <a:pPr lvl="1">
              <a:buFont typeface="Wingdings" panose="05000000000000000000" pitchFamily="2" charset="2"/>
              <a:buChar char="Ø"/>
            </a:pPr>
            <a:r>
              <a:rPr lang="en-US" sz="2000" dirty="0"/>
              <a:t>In-depth knowledge of bony anatomy</a:t>
            </a:r>
          </a:p>
          <a:p>
            <a:pPr lvl="1">
              <a:buFont typeface="Wingdings" panose="05000000000000000000" pitchFamily="2" charset="2"/>
              <a:buChar char="Ø"/>
            </a:pPr>
            <a:r>
              <a:rPr lang="en-US" sz="2000" dirty="0"/>
              <a:t>Positioning of body parts for radiographic image production</a:t>
            </a:r>
          </a:p>
          <a:p>
            <a:pPr lvl="1">
              <a:buFont typeface="Wingdings" panose="05000000000000000000" pitchFamily="2" charset="2"/>
              <a:buChar char="Ø"/>
            </a:pPr>
            <a:r>
              <a:rPr lang="en-US" sz="2000" dirty="0"/>
              <a:t>Understanding and use of appropriate technical factors needed in order to create a diagnostic image</a:t>
            </a:r>
          </a:p>
          <a:p>
            <a:endParaRPr lang="en-US" dirty="0"/>
          </a:p>
          <a:p>
            <a:endParaRPr lang="en-US" dirty="0"/>
          </a:p>
        </p:txBody>
      </p:sp>
      <p:pic>
        <p:nvPicPr>
          <p:cNvPr id="4" name="Picture 3"/>
          <p:cNvPicPr>
            <a:picLocks noChangeAspect="1"/>
          </p:cNvPicPr>
          <p:nvPr/>
        </p:nvPicPr>
        <p:blipFill>
          <a:blip r:embed="rId2"/>
          <a:stretch>
            <a:fillRect/>
          </a:stretch>
        </p:blipFill>
        <p:spPr>
          <a:xfrm>
            <a:off x="6914579" y="1731264"/>
            <a:ext cx="1461325" cy="1811274"/>
          </a:xfrm>
          <a:prstGeom prst="rect">
            <a:avLst/>
          </a:prstGeom>
        </p:spPr>
      </p:pic>
    </p:spTree>
    <p:extLst>
      <p:ext uri="{BB962C8B-B14F-4D97-AF65-F5344CB8AC3E}">
        <p14:creationId xmlns:p14="http://schemas.microsoft.com/office/powerpoint/2010/main" val="2289553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Curriculum</a:t>
            </a:r>
          </a:p>
        </p:txBody>
      </p:sp>
      <p:sp>
        <p:nvSpPr>
          <p:cNvPr id="3" name="Content Placeholder 2"/>
          <p:cNvSpPr>
            <a:spLocks noGrp="1"/>
          </p:cNvSpPr>
          <p:nvPr>
            <p:ph idx="1"/>
          </p:nvPr>
        </p:nvSpPr>
        <p:spPr>
          <a:xfrm>
            <a:off x="0" y="1169581"/>
            <a:ext cx="8887968" cy="5426291"/>
          </a:xfrm>
        </p:spPr>
        <p:txBody>
          <a:bodyPr>
            <a:normAutofit fontScale="85000" lnSpcReduction="20000"/>
          </a:bodyPr>
          <a:lstStyle/>
          <a:p>
            <a:endParaRPr lang="en-US" sz="2600" dirty="0"/>
          </a:p>
          <a:p>
            <a:r>
              <a:rPr lang="en-US" sz="2600" dirty="0"/>
              <a:t>Pathology</a:t>
            </a:r>
          </a:p>
          <a:p>
            <a:pPr lvl="1">
              <a:buFont typeface="Wingdings" panose="05000000000000000000" pitchFamily="2" charset="2"/>
              <a:buChar char="Ø"/>
            </a:pPr>
            <a:r>
              <a:rPr lang="en-US" sz="2600" dirty="0"/>
              <a:t>Familiarity with common diseases and how they affect the x-ray image</a:t>
            </a:r>
          </a:p>
          <a:p>
            <a:endParaRPr lang="en-US" sz="2600" dirty="0"/>
          </a:p>
          <a:p>
            <a:r>
              <a:rPr lang="en-US" sz="2600" dirty="0"/>
              <a:t>Patient Care</a:t>
            </a:r>
          </a:p>
          <a:p>
            <a:pPr lvl="1">
              <a:buFont typeface="Wingdings" panose="05000000000000000000" pitchFamily="2" charset="2"/>
              <a:buChar char="Ø"/>
            </a:pPr>
            <a:r>
              <a:rPr lang="en-US" sz="2600" dirty="0"/>
              <a:t>Basic healthcare principles</a:t>
            </a:r>
          </a:p>
          <a:p>
            <a:pPr lvl="1">
              <a:buFont typeface="Wingdings" panose="05000000000000000000" pitchFamily="2" charset="2"/>
              <a:buChar char="Ø"/>
            </a:pPr>
            <a:r>
              <a:rPr lang="en-US" sz="2600" dirty="0"/>
              <a:t>Medications</a:t>
            </a:r>
          </a:p>
          <a:p>
            <a:pPr lvl="1">
              <a:buFont typeface="Wingdings" panose="05000000000000000000" pitchFamily="2" charset="2"/>
              <a:buChar char="Ø"/>
            </a:pPr>
            <a:r>
              <a:rPr lang="en-US" sz="2600" dirty="0"/>
              <a:t>Sterile procedures </a:t>
            </a:r>
          </a:p>
          <a:p>
            <a:pPr lvl="1">
              <a:buFont typeface="Wingdings" panose="05000000000000000000" pitchFamily="2" charset="2"/>
              <a:buChar char="Ø"/>
            </a:pPr>
            <a:r>
              <a:rPr lang="en-US" sz="2600" dirty="0"/>
              <a:t>Starting IV’s</a:t>
            </a:r>
          </a:p>
          <a:p>
            <a:pPr lvl="1">
              <a:buFont typeface="Wingdings" panose="05000000000000000000" pitchFamily="2" charset="2"/>
              <a:buChar char="Ø"/>
            </a:pPr>
            <a:r>
              <a:rPr lang="en-US" sz="2600" dirty="0"/>
              <a:t>Vital signs </a:t>
            </a:r>
          </a:p>
          <a:p>
            <a:pPr lvl="1">
              <a:buFont typeface="Wingdings" panose="05000000000000000000" pitchFamily="2" charset="2"/>
              <a:buChar char="Ø"/>
            </a:pPr>
            <a:r>
              <a:rPr lang="en-US" sz="2600" dirty="0"/>
              <a:t>CPR</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Basic understanding of the care and treatment of the ill</a:t>
            </a:r>
          </a:p>
          <a:p>
            <a:endParaRPr lang="en-US" dirty="0"/>
          </a:p>
          <a:p>
            <a:endParaRPr lang="en-US" dirty="0"/>
          </a:p>
        </p:txBody>
      </p:sp>
      <p:pic>
        <p:nvPicPr>
          <p:cNvPr id="4" name="Picture 3"/>
          <p:cNvPicPr>
            <a:picLocks noChangeAspect="1"/>
          </p:cNvPicPr>
          <p:nvPr/>
        </p:nvPicPr>
        <p:blipFill>
          <a:blip r:embed="rId2"/>
          <a:stretch>
            <a:fillRect/>
          </a:stretch>
        </p:blipFill>
        <p:spPr>
          <a:xfrm>
            <a:off x="5702891" y="3333245"/>
            <a:ext cx="1843957" cy="1834382"/>
          </a:xfrm>
          <a:prstGeom prst="rect">
            <a:avLst/>
          </a:prstGeom>
        </p:spPr>
      </p:pic>
    </p:spTree>
    <p:extLst>
      <p:ext uri="{BB962C8B-B14F-4D97-AF65-F5344CB8AC3E}">
        <p14:creationId xmlns:p14="http://schemas.microsoft.com/office/powerpoint/2010/main" val="932560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Curriculum</a:t>
            </a:r>
          </a:p>
        </p:txBody>
      </p:sp>
      <p:sp>
        <p:nvSpPr>
          <p:cNvPr id="3" name="Content Placeholder 2"/>
          <p:cNvSpPr>
            <a:spLocks noGrp="1"/>
          </p:cNvSpPr>
          <p:nvPr>
            <p:ph idx="1"/>
          </p:nvPr>
        </p:nvSpPr>
        <p:spPr>
          <a:xfrm>
            <a:off x="127591" y="1329070"/>
            <a:ext cx="8406810" cy="2109074"/>
          </a:xfrm>
        </p:spPr>
        <p:txBody>
          <a:bodyPr/>
          <a:lstStyle/>
          <a:p>
            <a:endParaRPr lang="en-US" dirty="0"/>
          </a:p>
          <a:p>
            <a:r>
              <a:rPr lang="en-US" b="1" dirty="0">
                <a:solidFill>
                  <a:schemeClr val="bg1"/>
                </a:solidFill>
              </a:rPr>
              <a:t>Clinical Internship: </a:t>
            </a:r>
          </a:p>
          <a:p>
            <a:pPr lvl="1">
              <a:buFont typeface="Wingdings" panose="05000000000000000000" pitchFamily="2" charset="2"/>
              <a:buChar char="Ø"/>
            </a:pPr>
            <a:r>
              <a:rPr lang="en-US" sz="2400" dirty="0"/>
              <a:t>14-32 hours each week at area hospitals performing radiographic procedures</a:t>
            </a:r>
          </a:p>
          <a:p>
            <a:endParaRPr lang="en-US" dirty="0"/>
          </a:p>
        </p:txBody>
      </p:sp>
      <p:pic>
        <p:nvPicPr>
          <p:cNvPr id="4" name="Picture 3"/>
          <p:cNvPicPr>
            <a:picLocks noChangeAspect="1"/>
          </p:cNvPicPr>
          <p:nvPr/>
        </p:nvPicPr>
        <p:blipFill>
          <a:blip r:embed="rId2"/>
          <a:stretch>
            <a:fillRect/>
          </a:stretch>
        </p:blipFill>
        <p:spPr>
          <a:xfrm>
            <a:off x="756178" y="3006125"/>
            <a:ext cx="3736817" cy="2973759"/>
          </a:xfrm>
          <a:prstGeom prst="rect">
            <a:avLst/>
          </a:prstGeom>
        </p:spPr>
      </p:pic>
      <p:pic>
        <p:nvPicPr>
          <p:cNvPr id="5" name="Picture 4"/>
          <p:cNvPicPr>
            <a:picLocks noChangeAspect="1"/>
          </p:cNvPicPr>
          <p:nvPr/>
        </p:nvPicPr>
        <p:blipFill>
          <a:blip r:embed="rId3"/>
          <a:stretch>
            <a:fillRect/>
          </a:stretch>
        </p:blipFill>
        <p:spPr>
          <a:xfrm>
            <a:off x="4933507" y="3006125"/>
            <a:ext cx="3804010" cy="2919266"/>
          </a:xfrm>
          <a:prstGeom prst="rect">
            <a:avLst/>
          </a:prstGeom>
        </p:spPr>
      </p:pic>
      <p:sp>
        <p:nvSpPr>
          <p:cNvPr id="6" name="Rectangle 5"/>
          <p:cNvSpPr/>
          <p:nvPr/>
        </p:nvSpPr>
        <p:spPr>
          <a:xfrm>
            <a:off x="5327842" y="5907779"/>
            <a:ext cx="2395207" cy="369332"/>
          </a:xfrm>
          <a:prstGeom prst="rect">
            <a:avLst/>
          </a:prstGeom>
        </p:spPr>
        <p:txBody>
          <a:bodyPr wrap="none">
            <a:spAutoFit/>
          </a:bodyPr>
          <a:lstStyle/>
          <a:p>
            <a:r>
              <a:rPr lang="en-US"/>
              <a:t>Cervical Spine x-ray</a:t>
            </a:r>
            <a:endParaRPr lang="en-US" dirty="0"/>
          </a:p>
        </p:txBody>
      </p:sp>
      <p:sp>
        <p:nvSpPr>
          <p:cNvPr id="7" name="Rectangle 6"/>
          <p:cNvSpPr/>
          <p:nvPr/>
        </p:nvSpPr>
        <p:spPr>
          <a:xfrm>
            <a:off x="2578760" y="5907779"/>
            <a:ext cx="1255472" cy="369332"/>
          </a:xfrm>
          <a:prstGeom prst="rect">
            <a:avLst/>
          </a:prstGeom>
        </p:spPr>
        <p:txBody>
          <a:bodyPr wrap="none">
            <a:spAutoFit/>
          </a:bodyPr>
          <a:lstStyle/>
          <a:p>
            <a:r>
              <a:rPr lang="en-US" b="0" i="0" u="none" strike="noStrike" baseline="0" dirty="0">
                <a:solidFill>
                  <a:srgbClr val="000000"/>
                </a:solidFill>
                <a:latin typeface="Times New Roman" panose="02020603050405020304" pitchFamily="18" charset="0"/>
              </a:rPr>
              <a:t>Chest x-ray</a:t>
            </a:r>
            <a:endParaRPr lang="en-US" dirty="0"/>
          </a:p>
        </p:txBody>
      </p:sp>
    </p:spTree>
    <p:extLst>
      <p:ext uri="{BB962C8B-B14F-4D97-AF65-F5344CB8AC3E}">
        <p14:creationId xmlns:p14="http://schemas.microsoft.com/office/powerpoint/2010/main" val="163966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224445"/>
            <a:ext cx="8326582" cy="1323940"/>
          </a:xfrm>
        </p:spPr>
        <p:txBody>
          <a:bodyPr>
            <a:normAutofit fontScale="90000"/>
          </a:bodyPr>
          <a:lstStyle/>
          <a:p>
            <a:r>
              <a:rPr lang="en-US" b="1" dirty="0">
                <a:solidFill>
                  <a:schemeClr val="tx1"/>
                </a:solidFill>
              </a:rPr>
              <a:t>If accepted into the program, we pledge to:</a:t>
            </a:r>
          </a:p>
        </p:txBody>
      </p:sp>
      <p:sp>
        <p:nvSpPr>
          <p:cNvPr id="3" name="Content Placeholder 2"/>
          <p:cNvSpPr>
            <a:spLocks noGrp="1"/>
          </p:cNvSpPr>
          <p:nvPr>
            <p:ph idx="1"/>
          </p:nvPr>
        </p:nvSpPr>
        <p:spPr>
          <a:xfrm>
            <a:off x="282633" y="1694688"/>
            <a:ext cx="8251768" cy="5030308"/>
          </a:xfrm>
        </p:spPr>
        <p:txBody>
          <a:bodyPr>
            <a:normAutofit fontScale="92500" lnSpcReduction="20000"/>
          </a:bodyPr>
          <a:lstStyle/>
          <a:p>
            <a:r>
              <a:rPr lang="en-US" sz="2600" dirty="0">
                <a:latin typeface="Calibri" panose="020F0502020204030204" pitchFamily="34" charset="0"/>
              </a:rPr>
              <a:t>Ensure students apply all safety principals following “as low as reasonably achievable” ALARA  while obtaining the best image quality.</a:t>
            </a:r>
          </a:p>
          <a:p>
            <a:endParaRPr lang="en-US" sz="2600" dirty="0">
              <a:latin typeface="Calibri" panose="020F0502020204030204" pitchFamily="34" charset="0"/>
            </a:endParaRPr>
          </a:p>
          <a:p>
            <a:r>
              <a:rPr lang="en-US" sz="2600" dirty="0">
                <a:latin typeface="Calibri" panose="020F0502020204030204" pitchFamily="34" charset="0"/>
              </a:rPr>
              <a:t>Support successful student outcomes through a broad general education, comprehensive advising and support services, and a full range of learning activities that facilitate learning needs and styles.</a:t>
            </a:r>
          </a:p>
          <a:p>
            <a:endParaRPr lang="en-US" sz="2600" dirty="0">
              <a:latin typeface="Calibri" panose="020F0502020204030204" pitchFamily="34" charset="0"/>
            </a:endParaRPr>
          </a:p>
          <a:p>
            <a:r>
              <a:rPr lang="en-US" sz="2600" dirty="0">
                <a:latin typeface="Calibri" panose="020F0502020204030204" pitchFamily="34" charset="0"/>
              </a:rPr>
              <a:t>Promote the motivation, knowledge and skills necessary for upward mobility through life long learning.</a:t>
            </a:r>
          </a:p>
          <a:p>
            <a:endParaRPr lang="en-US" sz="2600" dirty="0">
              <a:latin typeface="Calibri" panose="020F0502020204030204" pitchFamily="34" charset="0"/>
            </a:endParaRPr>
          </a:p>
          <a:p>
            <a:r>
              <a:rPr lang="en-US" sz="2600" dirty="0">
                <a:latin typeface="Calibri" panose="020F0502020204030204" pitchFamily="34" charset="0"/>
              </a:rPr>
              <a:t>Assist the student to assume responsibility for his/her education and professionalism.</a:t>
            </a:r>
          </a:p>
        </p:txBody>
      </p:sp>
    </p:spTree>
    <p:extLst>
      <p:ext uri="{BB962C8B-B14F-4D97-AF65-F5344CB8AC3E}">
        <p14:creationId xmlns:p14="http://schemas.microsoft.com/office/powerpoint/2010/main" val="247755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75506"/>
          </a:xfrm>
        </p:spPr>
        <p:txBody>
          <a:bodyPr/>
          <a:lstStyle/>
          <a:p>
            <a:r>
              <a:rPr lang="en-US" b="1" dirty="0"/>
              <a:t>Affiliate Hospitals</a:t>
            </a:r>
            <a:endParaRPr lang="en-US" dirty="0"/>
          </a:p>
        </p:txBody>
      </p:sp>
      <p:sp>
        <p:nvSpPr>
          <p:cNvPr id="3" name="Content Placeholder 2"/>
          <p:cNvSpPr>
            <a:spLocks noGrp="1"/>
          </p:cNvSpPr>
          <p:nvPr>
            <p:ph idx="1"/>
          </p:nvPr>
        </p:nvSpPr>
        <p:spPr>
          <a:xfrm>
            <a:off x="138223" y="1265274"/>
            <a:ext cx="8396178" cy="5433238"/>
          </a:xfrm>
        </p:spPr>
        <p:txBody>
          <a:bodyPr>
            <a:normAutofit/>
          </a:bodyPr>
          <a:lstStyle/>
          <a:p>
            <a:endParaRPr lang="en-US" dirty="0"/>
          </a:p>
          <a:p>
            <a:pPr>
              <a:buFont typeface="Wingdings" panose="05000000000000000000" pitchFamily="2" charset="2"/>
              <a:buChar char="Ø"/>
            </a:pPr>
            <a:r>
              <a:rPr lang="en-US" sz="2400" dirty="0"/>
              <a:t>The Children’s Hospital </a:t>
            </a:r>
          </a:p>
          <a:p>
            <a:pPr>
              <a:buFont typeface="Wingdings" panose="05000000000000000000" pitchFamily="2" charset="2"/>
              <a:buChar char="Ø"/>
            </a:pPr>
            <a:r>
              <a:rPr lang="en-US" sz="2400" dirty="0"/>
              <a:t>The Medical Center of Aurora</a:t>
            </a:r>
          </a:p>
          <a:p>
            <a:pPr>
              <a:buFont typeface="Wingdings" panose="05000000000000000000" pitchFamily="2" charset="2"/>
              <a:buChar char="Ø"/>
            </a:pPr>
            <a:r>
              <a:rPr lang="en-US" sz="2400" dirty="0"/>
              <a:t>North Suburban Medical Center</a:t>
            </a:r>
          </a:p>
          <a:p>
            <a:pPr>
              <a:buFont typeface="Wingdings" panose="05000000000000000000" pitchFamily="2" charset="2"/>
              <a:buChar char="Ø"/>
            </a:pPr>
            <a:r>
              <a:rPr lang="en-US" sz="2400" dirty="0"/>
              <a:t>Presbyterian St. Luke’s</a:t>
            </a:r>
          </a:p>
          <a:p>
            <a:pPr>
              <a:buFont typeface="Wingdings" panose="05000000000000000000" pitchFamily="2" charset="2"/>
              <a:buChar char="Ø"/>
            </a:pPr>
            <a:r>
              <a:rPr lang="en-US" sz="2400" dirty="0"/>
              <a:t>Sky Ridge Medical Center</a:t>
            </a:r>
          </a:p>
          <a:p>
            <a:pPr>
              <a:buFont typeface="Wingdings" panose="05000000000000000000" pitchFamily="2" charset="2"/>
              <a:buChar char="Ø"/>
            </a:pPr>
            <a:r>
              <a:rPr lang="en-US" sz="2400" dirty="0"/>
              <a:t>Kaiser Permanente-multiple locations (includes pain management)</a:t>
            </a:r>
          </a:p>
          <a:p>
            <a:pPr>
              <a:buFont typeface="Wingdings" panose="05000000000000000000" pitchFamily="2" charset="2"/>
              <a:buChar char="Ø"/>
            </a:pPr>
            <a:r>
              <a:rPr lang="en-US" sz="2400" dirty="0" err="1"/>
              <a:t>Avista</a:t>
            </a:r>
            <a:r>
              <a:rPr lang="en-US" sz="2400" dirty="0"/>
              <a:t> Adventist Medical Center</a:t>
            </a:r>
          </a:p>
          <a:p>
            <a:pPr>
              <a:buFont typeface="Wingdings" panose="05000000000000000000" pitchFamily="2" charset="2"/>
              <a:buChar char="Ø"/>
            </a:pPr>
            <a:r>
              <a:rPr lang="en-US" sz="2400" dirty="0"/>
              <a:t>Denver Health Medical Center</a:t>
            </a:r>
          </a:p>
          <a:p>
            <a:pPr>
              <a:buFont typeface="Wingdings" panose="05000000000000000000" pitchFamily="2" charset="2"/>
              <a:buChar char="Ø"/>
            </a:pPr>
            <a:r>
              <a:rPr lang="en-US" sz="2400" dirty="0"/>
              <a:t>Porter Adventist Hospital</a:t>
            </a:r>
          </a:p>
          <a:p>
            <a:endParaRPr lang="en-US" dirty="0"/>
          </a:p>
        </p:txBody>
      </p:sp>
      <p:pic>
        <p:nvPicPr>
          <p:cNvPr id="4" name="Picture 3"/>
          <p:cNvPicPr>
            <a:picLocks noChangeAspect="1"/>
          </p:cNvPicPr>
          <p:nvPr/>
        </p:nvPicPr>
        <p:blipFill>
          <a:blip r:embed="rId2"/>
          <a:stretch>
            <a:fillRect/>
          </a:stretch>
        </p:blipFill>
        <p:spPr>
          <a:xfrm>
            <a:off x="5763510" y="4687570"/>
            <a:ext cx="2770890" cy="1591310"/>
          </a:xfrm>
          <a:prstGeom prst="rect">
            <a:avLst/>
          </a:prstGeom>
        </p:spPr>
      </p:pic>
    </p:spTree>
    <p:extLst>
      <p:ext uri="{BB962C8B-B14F-4D97-AF65-F5344CB8AC3E}">
        <p14:creationId xmlns:p14="http://schemas.microsoft.com/office/powerpoint/2010/main" val="3033859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Employment and Advancement Opportunities</a:t>
            </a:r>
          </a:p>
        </p:txBody>
      </p:sp>
      <p:sp>
        <p:nvSpPr>
          <p:cNvPr id="4" name="Content Placeholder 3"/>
          <p:cNvSpPr>
            <a:spLocks noGrp="1"/>
          </p:cNvSpPr>
          <p:nvPr>
            <p:ph sz="half" idx="2"/>
          </p:nvPr>
        </p:nvSpPr>
        <p:spPr>
          <a:xfrm>
            <a:off x="0" y="1853249"/>
            <a:ext cx="4752753" cy="2899504"/>
          </a:xfrm>
        </p:spPr>
        <p:txBody>
          <a:bodyPr>
            <a:normAutofit fontScale="92500" lnSpcReduction="10000"/>
          </a:bodyPr>
          <a:lstStyle/>
          <a:p>
            <a:endParaRPr lang="en-US" dirty="0"/>
          </a:p>
          <a:p>
            <a:r>
              <a:rPr lang="en-US" sz="2800" dirty="0">
                <a:solidFill>
                  <a:schemeClr val="bg1"/>
                </a:solidFill>
              </a:rPr>
              <a:t>Steady employment growth statewide &amp; nationally</a:t>
            </a:r>
          </a:p>
          <a:p>
            <a:r>
              <a:rPr lang="en-US" sz="2800" dirty="0">
                <a:solidFill>
                  <a:schemeClr val="bg1"/>
                </a:solidFill>
              </a:rPr>
              <a:t>Second-year radiography students often receive job offers before graduation</a:t>
            </a:r>
          </a:p>
        </p:txBody>
      </p:sp>
      <p:sp>
        <p:nvSpPr>
          <p:cNvPr id="6" name="Content Placeholder 5"/>
          <p:cNvSpPr>
            <a:spLocks noGrp="1"/>
          </p:cNvSpPr>
          <p:nvPr>
            <p:ph sz="quarter" idx="4"/>
          </p:nvPr>
        </p:nvSpPr>
        <p:spPr>
          <a:xfrm>
            <a:off x="4506097" y="1901952"/>
            <a:ext cx="4186799" cy="4721352"/>
          </a:xfrm>
        </p:spPr>
        <p:txBody>
          <a:bodyPr>
            <a:normAutofit fontScale="92500" lnSpcReduction="20000"/>
          </a:bodyPr>
          <a:lstStyle/>
          <a:p>
            <a:r>
              <a:rPr lang="en-US" sz="2300" b="1" dirty="0">
                <a:solidFill>
                  <a:schemeClr val="bg1"/>
                </a:solidFill>
              </a:rPr>
              <a:t>Advancement Opportunities</a:t>
            </a:r>
            <a:r>
              <a:rPr lang="en-US" sz="2300" dirty="0">
                <a:solidFill>
                  <a:schemeClr val="bg1"/>
                </a:solidFill>
              </a:rPr>
              <a:t>:</a:t>
            </a:r>
          </a:p>
          <a:p>
            <a:pPr lvl="1">
              <a:buFont typeface="Wingdings" panose="05000000000000000000" pitchFamily="2" charset="2"/>
              <a:buChar char="Ø"/>
            </a:pPr>
            <a:r>
              <a:rPr lang="en-US" sz="2100" dirty="0"/>
              <a:t>Computed Tomography (CCD)</a:t>
            </a:r>
          </a:p>
          <a:p>
            <a:pPr lvl="1">
              <a:buFont typeface="Wingdings" panose="05000000000000000000" pitchFamily="2" charset="2"/>
              <a:buChar char="Ø"/>
            </a:pPr>
            <a:r>
              <a:rPr lang="en-US" sz="2100" dirty="0"/>
              <a:t>Mammography (CCD)</a:t>
            </a:r>
          </a:p>
          <a:p>
            <a:pPr lvl="1">
              <a:buFont typeface="Wingdings" panose="05000000000000000000" pitchFamily="2" charset="2"/>
              <a:buChar char="Ø"/>
            </a:pPr>
            <a:r>
              <a:rPr lang="en-US" sz="2100" dirty="0"/>
              <a:t>Nuclear Medicine</a:t>
            </a:r>
          </a:p>
          <a:p>
            <a:pPr lvl="1">
              <a:buFont typeface="Wingdings" panose="05000000000000000000" pitchFamily="2" charset="2"/>
              <a:buChar char="Ø"/>
            </a:pPr>
            <a:r>
              <a:rPr lang="en-US" sz="2100" dirty="0"/>
              <a:t>MRI </a:t>
            </a:r>
          </a:p>
          <a:p>
            <a:pPr lvl="1">
              <a:buFont typeface="Wingdings" panose="05000000000000000000" pitchFamily="2" charset="2"/>
              <a:buChar char="Ø"/>
            </a:pPr>
            <a:r>
              <a:rPr lang="en-US" sz="2100" dirty="0"/>
              <a:t>Radiation Therapy</a:t>
            </a:r>
          </a:p>
          <a:p>
            <a:pPr lvl="1">
              <a:buFont typeface="Wingdings" panose="05000000000000000000" pitchFamily="2" charset="2"/>
              <a:buChar char="Ø"/>
            </a:pPr>
            <a:r>
              <a:rPr lang="en-US" sz="2100" dirty="0"/>
              <a:t>Sonography</a:t>
            </a:r>
          </a:p>
          <a:p>
            <a:pPr lvl="1">
              <a:buFont typeface="Wingdings" panose="05000000000000000000" pitchFamily="2" charset="2"/>
              <a:buChar char="Ø"/>
            </a:pPr>
            <a:r>
              <a:rPr lang="en-US" sz="2100" dirty="0"/>
              <a:t>Interventional</a:t>
            </a:r>
          </a:p>
          <a:p>
            <a:pPr lvl="1">
              <a:buFont typeface="Wingdings" panose="05000000000000000000" pitchFamily="2" charset="2"/>
              <a:buChar char="Ø"/>
            </a:pPr>
            <a:r>
              <a:rPr lang="en-US" sz="2100" dirty="0"/>
              <a:t>Network Administration</a:t>
            </a:r>
          </a:p>
          <a:p>
            <a:pPr lvl="1">
              <a:buFont typeface="Wingdings" panose="05000000000000000000" pitchFamily="2" charset="2"/>
              <a:buChar char="Ø"/>
            </a:pPr>
            <a:r>
              <a:rPr lang="en-US" sz="2100" dirty="0"/>
              <a:t>Healthcare Administration</a:t>
            </a:r>
          </a:p>
          <a:p>
            <a:pPr lvl="1">
              <a:buFont typeface="Wingdings" panose="05000000000000000000" pitchFamily="2" charset="2"/>
              <a:buChar char="Ø"/>
            </a:pPr>
            <a:r>
              <a:rPr lang="en-US" sz="2100" dirty="0"/>
              <a:t>P.A. or R.A. training</a:t>
            </a:r>
          </a:p>
        </p:txBody>
      </p:sp>
      <p:pic>
        <p:nvPicPr>
          <p:cNvPr id="7" name="Picture 6"/>
          <p:cNvPicPr>
            <a:picLocks noChangeAspect="1"/>
          </p:cNvPicPr>
          <p:nvPr/>
        </p:nvPicPr>
        <p:blipFill>
          <a:blip r:embed="rId2"/>
          <a:stretch>
            <a:fillRect/>
          </a:stretch>
        </p:blipFill>
        <p:spPr>
          <a:xfrm>
            <a:off x="861964" y="4752753"/>
            <a:ext cx="3028824" cy="2020209"/>
          </a:xfrm>
          <a:prstGeom prst="rect">
            <a:avLst/>
          </a:prstGeom>
        </p:spPr>
      </p:pic>
    </p:spTree>
    <p:extLst>
      <p:ext uri="{BB962C8B-B14F-4D97-AF65-F5344CB8AC3E}">
        <p14:creationId xmlns:p14="http://schemas.microsoft.com/office/powerpoint/2010/main" val="1942466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CCD Exclusive</a:t>
            </a:r>
          </a:p>
        </p:txBody>
      </p:sp>
      <p:sp>
        <p:nvSpPr>
          <p:cNvPr id="8" name="Content Placeholder 7"/>
          <p:cNvSpPr>
            <a:spLocks noGrp="1"/>
          </p:cNvSpPr>
          <p:nvPr>
            <p:ph idx="1"/>
          </p:nvPr>
        </p:nvSpPr>
        <p:spPr/>
        <p:txBody>
          <a:bodyPr>
            <a:normAutofit/>
          </a:bodyPr>
          <a:lstStyle/>
          <a:p>
            <a:r>
              <a:rPr lang="en-US" sz="4400" b="1" dirty="0" err="1"/>
              <a:t>Anatomage</a:t>
            </a:r>
            <a:r>
              <a:rPr lang="en-US" sz="4400" b="1" dirty="0"/>
              <a:t> Table: Virtual 3-D cadaver table</a:t>
            </a:r>
          </a:p>
        </p:txBody>
      </p:sp>
    </p:spTree>
    <p:extLst>
      <p:ext uri="{BB962C8B-B14F-4D97-AF65-F5344CB8AC3E}">
        <p14:creationId xmlns:p14="http://schemas.microsoft.com/office/powerpoint/2010/main" val="2445525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Thank you!! </a:t>
            </a:r>
            <a:r>
              <a:rPr lang="en-US" sz="4000" b="1" dirty="0">
                <a:sym typeface="Wingdings" panose="05000000000000000000" pitchFamily="2" charset="2"/>
              </a:rPr>
              <a:t></a:t>
            </a:r>
            <a:endParaRPr lang="en-US" sz="4000" dirty="0"/>
          </a:p>
        </p:txBody>
      </p:sp>
      <p:sp>
        <p:nvSpPr>
          <p:cNvPr id="3" name="Content Placeholder 2"/>
          <p:cNvSpPr>
            <a:spLocks noGrp="1"/>
          </p:cNvSpPr>
          <p:nvPr>
            <p:ph idx="1"/>
          </p:nvPr>
        </p:nvSpPr>
        <p:spPr/>
        <p:txBody>
          <a:bodyPr/>
          <a:lstStyle/>
          <a:p>
            <a:r>
              <a:rPr lang="en-US" dirty="0"/>
              <a:t>Call if you have questions!</a:t>
            </a:r>
          </a:p>
          <a:p>
            <a:pPr marL="0" indent="0">
              <a:buNone/>
            </a:pPr>
            <a:r>
              <a:rPr lang="en-US" dirty="0"/>
              <a:t>	303-365-8300</a:t>
            </a:r>
          </a:p>
          <a:p>
            <a:r>
              <a:rPr lang="en-US" b="1" dirty="0">
                <a:solidFill>
                  <a:schemeClr val="bg1"/>
                </a:solidFill>
              </a:rPr>
              <a:t>Applications accepted: </a:t>
            </a:r>
          </a:p>
          <a:p>
            <a:r>
              <a:rPr lang="en-US" b="1" dirty="0"/>
              <a:t>Each December 1 through February 15 for fall semester start. (summer semester RTE 101) if needed, available each semester as an elective. </a:t>
            </a:r>
          </a:p>
          <a:p>
            <a:pPr lvl="1"/>
            <a:r>
              <a:rPr lang="en-US" dirty="0"/>
              <a:t>Be sure to sign up early as this course fills, new sections added as waitlist grows. </a:t>
            </a:r>
          </a:p>
        </p:txBody>
      </p:sp>
      <p:pic>
        <p:nvPicPr>
          <p:cNvPr id="4" name="Picture 3"/>
          <p:cNvPicPr>
            <a:picLocks noChangeAspect="1"/>
          </p:cNvPicPr>
          <p:nvPr/>
        </p:nvPicPr>
        <p:blipFill>
          <a:blip r:embed="rId2"/>
          <a:stretch>
            <a:fillRect/>
          </a:stretch>
        </p:blipFill>
        <p:spPr>
          <a:xfrm>
            <a:off x="4942088" y="249141"/>
            <a:ext cx="2597266" cy="1807684"/>
          </a:xfrm>
          <a:prstGeom prst="rect">
            <a:avLst/>
          </a:prstGeom>
        </p:spPr>
      </p:pic>
    </p:spTree>
    <p:extLst>
      <p:ext uri="{BB962C8B-B14F-4D97-AF65-F5344CB8AC3E}">
        <p14:creationId xmlns:p14="http://schemas.microsoft.com/office/powerpoint/2010/main" val="310641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Outlook</a:t>
            </a:r>
          </a:p>
        </p:txBody>
      </p:sp>
      <p:sp>
        <p:nvSpPr>
          <p:cNvPr id="3" name="Content Placeholder 2"/>
          <p:cNvSpPr>
            <a:spLocks noGrp="1"/>
          </p:cNvSpPr>
          <p:nvPr>
            <p:ph idx="1"/>
          </p:nvPr>
        </p:nvSpPr>
        <p:spPr>
          <a:xfrm>
            <a:off x="274321" y="1263535"/>
            <a:ext cx="8260080" cy="4647687"/>
          </a:xfrm>
        </p:spPr>
        <p:txBody>
          <a:bodyPr>
            <a:normAutofit/>
          </a:bodyPr>
          <a:lstStyle/>
          <a:p>
            <a:r>
              <a:rPr lang="en-US" b="1" dirty="0"/>
              <a:t>The data for radiologic technology jobs from the Bureau of Labor statistics indicates a 9% growth nationally for 2017-2027. </a:t>
            </a:r>
            <a:r>
              <a:rPr lang="en-US" u="sng" dirty="0">
                <a:hlinkClick r:id="rId2"/>
              </a:rPr>
              <a:t>http://www.bls.gov/ooh/Healthcare/Radiologic-technologists.htm</a:t>
            </a:r>
            <a:r>
              <a:rPr lang="en-US" b="1" dirty="0"/>
              <a:t> </a:t>
            </a:r>
          </a:p>
          <a:p>
            <a:r>
              <a:rPr lang="en-US" b="1" dirty="0"/>
              <a:t>The long term job growth projections for the state of Colorado indicate a 29% growth rate through 2027</a:t>
            </a:r>
          </a:p>
          <a:p>
            <a:r>
              <a:rPr lang="en-US" u="sng" dirty="0">
                <a:hlinkClick r:id="rId3"/>
              </a:rPr>
              <a:t>http://www.projectionscentral.com/Projections/LongTerm</a:t>
            </a:r>
            <a:endParaRPr lang="en-US" u="sng" dirty="0"/>
          </a:p>
          <a:p>
            <a:r>
              <a:rPr lang="en-US" dirty="0"/>
              <a:t>Starting pay is $22.00 to $25.00/hour</a:t>
            </a:r>
          </a:p>
          <a:p>
            <a:r>
              <a:rPr lang="en-US" dirty="0"/>
              <a:t>Post Primary certification can increase wage</a:t>
            </a:r>
          </a:p>
          <a:p>
            <a:r>
              <a:rPr lang="en-US" dirty="0"/>
              <a:t>Multiple shifts offered</a:t>
            </a:r>
          </a:p>
          <a:p>
            <a:r>
              <a:rPr lang="en-US" dirty="0"/>
              <a:t>Hospital, clinics, ambulatory care</a:t>
            </a:r>
          </a:p>
        </p:txBody>
      </p:sp>
    </p:spTree>
    <p:extLst>
      <p:ext uri="{BB962C8B-B14F-4D97-AF65-F5344CB8AC3E}">
        <p14:creationId xmlns:p14="http://schemas.microsoft.com/office/powerpoint/2010/main" val="98674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1" y="299258"/>
            <a:ext cx="8102139" cy="922713"/>
          </a:xfrm>
        </p:spPr>
        <p:txBody>
          <a:bodyPr/>
          <a:lstStyle/>
          <a:p>
            <a:r>
              <a:rPr lang="en-US" b="1" dirty="0"/>
              <a:t>PROGRAM GOALS/Focus</a:t>
            </a:r>
          </a:p>
        </p:txBody>
      </p:sp>
      <p:sp>
        <p:nvSpPr>
          <p:cNvPr id="3" name="Content Placeholder 2"/>
          <p:cNvSpPr>
            <a:spLocks noGrp="1"/>
          </p:cNvSpPr>
          <p:nvPr>
            <p:ph idx="1"/>
          </p:nvPr>
        </p:nvSpPr>
        <p:spPr>
          <a:xfrm>
            <a:off x="1000897" y="1334529"/>
            <a:ext cx="8019536" cy="5214552"/>
          </a:xfrm>
        </p:spPr>
        <p:txBody>
          <a:bodyPr>
            <a:noAutofit/>
          </a:bodyPr>
          <a:lstStyle/>
          <a:p>
            <a:pPr marL="0" indent="0">
              <a:buNone/>
            </a:pPr>
            <a:r>
              <a:rPr lang="en-US" sz="2400" b="1" dirty="0">
                <a:solidFill>
                  <a:schemeClr val="bg1"/>
                </a:solidFill>
              </a:rPr>
              <a:t>1. 	Students will be clinically competent</a:t>
            </a:r>
            <a:endParaRPr lang="en-US" sz="2400" dirty="0">
              <a:solidFill>
                <a:schemeClr val="bg1"/>
              </a:solidFill>
            </a:endParaRPr>
          </a:p>
          <a:p>
            <a:pPr marL="0" indent="0">
              <a:buNone/>
            </a:pPr>
            <a:r>
              <a:rPr lang="en-US" sz="2400" dirty="0"/>
              <a:t>	Students will accurately position patients for 	radiographic procedures.</a:t>
            </a:r>
          </a:p>
          <a:p>
            <a:pPr marL="0" indent="0">
              <a:buNone/>
            </a:pPr>
            <a:r>
              <a:rPr lang="en-US" sz="2400" dirty="0"/>
              <a:t>	Students will learn to apply appropriate technical 	factors.</a:t>
            </a:r>
          </a:p>
          <a:p>
            <a:pPr marL="0" indent="0">
              <a:buNone/>
            </a:pPr>
            <a:r>
              <a:rPr lang="en-US" sz="2400" dirty="0"/>
              <a:t>	Students will practice radiation protection 	throughout the program duration. </a:t>
            </a:r>
          </a:p>
          <a:p>
            <a:pPr>
              <a:buFont typeface="+mj-lt"/>
              <a:buAutoNum type="arabicPeriod"/>
            </a:pPr>
            <a:endParaRPr lang="en-US" sz="2400" dirty="0"/>
          </a:p>
          <a:p>
            <a:pPr marL="0" indent="0">
              <a:buNone/>
            </a:pPr>
            <a:r>
              <a:rPr lang="en-US" sz="2400" b="1" dirty="0">
                <a:solidFill>
                  <a:schemeClr val="bg1"/>
                </a:solidFill>
              </a:rPr>
              <a:t>2.  	Students will be effective communicators</a:t>
            </a:r>
            <a:endParaRPr lang="en-US" sz="2400" dirty="0">
              <a:solidFill>
                <a:schemeClr val="bg1"/>
              </a:solidFill>
            </a:endParaRPr>
          </a:p>
          <a:p>
            <a:pPr marL="0" indent="0">
              <a:buNone/>
            </a:pPr>
            <a:r>
              <a:rPr lang="en-US" sz="2400" dirty="0"/>
              <a:t>	Students will demonstrate effective, medically-	oriented 	communication skills through oral, 	written, and group presentation projects.</a:t>
            </a:r>
          </a:p>
          <a:p>
            <a:pPr marL="0" indent="0">
              <a:buNone/>
            </a:pPr>
            <a:r>
              <a:rPr lang="en-US" sz="2400" dirty="0"/>
              <a:t>	</a:t>
            </a:r>
          </a:p>
        </p:txBody>
      </p:sp>
    </p:spTree>
    <p:extLst>
      <p:ext uri="{BB962C8B-B14F-4D97-AF65-F5344CB8AC3E}">
        <p14:creationId xmlns:p14="http://schemas.microsoft.com/office/powerpoint/2010/main" val="219934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565265"/>
            <a:ext cx="8118764" cy="946543"/>
          </a:xfrm>
        </p:spPr>
        <p:txBody>
          <a:bodyPr/>
          <a:lstStyle/>
          <a:p>
            <a:r>
              <a:rPr lang="en-US" b="1" dirty="0"/>
              <a:t>PROGRAM GOALS/focus</a:t>
            </a:r>
            <a:endParaRPr lang="en-US" dirty="0"/>
          </a:p>
        </p:txBody>
      </p:sp>
      <p:sp>
        <p:nvSpPr>
          <p:cNvPr id="3" name="Content Placeholder 2"/>
          <p:cNvSpPr>
            <a:spLocks noGrp="1"/>
          </p:cNvSpPr>
          <p:nvPr>
            <p:ph idx="1"/>
          </p:nvPr>
        </p:nvSpPr>
        <p:spPr>
          <a:xfrm>
            <a:off x="257695" y="1511808"/>
            <a:ext cx="8626813" cy="5148484"/>
          </a:xfrm>
        </p:spPr>
        <p:txBody>
          <a:bodyPr>
            <a:normAutofit lnSpcReduction="10000"/>
          </a:bodyPr>
          <a:lstStyle/>
          <a:p>
            <a:pPr marL="0" indent="0">
              <a:buNone/>
            </a:pPr>
            <a:r>
              <a:rPr lang="en-US" sz="2600" b="1" dirty="0">
                <a:solidFill>
                  <a:schemeClr val="bg1"/>
                </a:solidFill>
              </a:rPr>
              <a:t>3. 	Students will demonstrate critical thinking and 	problem solving skills.</a:t>
            </a:r>
            <a:endParaRPr lang="en-US" sz="2600" dirty="0">
              <a:solidFill>
                <a:schemeClr val="bg1"/>
              </a:solidFill>
            </a:endParaRPr>
          </a:p>
          <a:p>
            <a:pPr marL="0" indent="0">
              <a:buNone/>
            </a:pPr>
            <a:r>
              <a:rPr lang="en-US" sz="2600" dirty="0"/>
              <a:t>	Students will perform complex medical imaging 	examinations during trauma, surgical, and 	portable rotations in the clinical setting.</a:t>
            </a:r>
          </a:p>
          <a:p>
            <a:pPr marL="0" indent="0">
              <a:buNone/>
            </a:pPr>
            <a:r>
              <a:rPr lang="en-US" sz="2600" dirty="0"/>
              <a:t>	Students will demonstrate proficiency in 	radiographic image analysis during image 	critique.</a:t>
            </a:r>
          </a:p>
          <a:p>
            <a:pPr marL="0" indent="0">
              <a:buNone/>
            </a:pPr>
            <a:r>
              <a:rPr lang="en-US" sz="2600" dirty="0"/>
              <a:t>	Students will demonstrate proper technical 	factor selection for various patient scenarios 	while following the ALARA principals.</a:t>
            </a:r>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1163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41070"/>
            <a:ext cx="7174330" cy="931026"/>
          </a:xfrm>
        </p:spPr>
        <p:txBody>
          <a:bodyPr/>
          <a:lstStyle/>
          <a:p>
            <a:r>
              <a:rPr lang="en-US" b="1" dirty="0"/>
              <a:t>PROGRAM GOALS/focus</a:t>
            </a:r>
          </a:p>
        </p:txBody>
      </p:sp>
      <p:sp>
        <p:nvSpPr>
          <p:cNvPr id="3" name="Content Placeholder 2"/>
          <p:cNvSpPr>
            <a:spLocks noGrp="1"/>
          </p:cNvSpPr>
          <p:nvPr>
            <p:ph idx="1"/>
          </p:nvPr>
        </p:nvSpPr>
        <p:spPr>
          <a:xfrm>
            <a:off x="232757" y="1404851"/>
            <a:ext cx="8301644" cy="4785884"/>
          </a:xfrm>
        </p:spPr>
        <p:txBody>
          <a:bodyPr>
            <a:noAutofit/>
          </a:bodyPr>
          <a:lstStyle/>
          <a:p>
            <a:pPr marL="0" indent="0">
              <a:buNone/>
            </a:pPr>
            <a:r>
              <a:rPr lang="en-US" sz="2400" b="1" dirty="0">
                <a:solidFill>
                  <a:schemeClr val="bg1"/>
                </a:solidFill>
              </a:rPr>
              <a:t>4. 	Students will exhibit professional growth and development</a:t>
            </a:r>
            <a:endParaRPr lang="en-US" sz="2400" dirty="0">
              <a:solidFill>
                <a:schemeClr val="bg1"/>
              </a:solidFill>
            </a:endParaRPr>
          </a:p>
          <a:p>
            <a:pPr marL="0" indent="0">
              <a:buNone/>
            </a:pPr>
            <a:r>
              <a:rPr lang="en-US" sz="2400" dirty="0"/>
              <a:t>Students will identify the importance of continuing education and life-long learning.</a:t>
            </a:r>
          </a:p>
          <a:p>
            <a:pPr marL="0" indent="0">
              <a:buNone/>
            </a:pPr>
            <a:r>
              <a:rPr lang="en-US" sz="2400" dirty="0"/>
              <a:t>Students will attend one professional seminar.</a:t>
            </a:r>
          </a:p>
          <a:p>
            <a:pPr marL="0" indent="0">
              <a:buNone/>
            </a:pPr>
            <a:r>
              <a:rPr lang="en-US" sz="2400" dirty="0"/>
              <a:t>Students will investigate the advanced Radiologic modalities.</a:t>
            </a:r>
          </a:p>
          <a:p>
            <a:pPr marL="0" indent="0">
              <a:buNone/>
            </a:pPr>
            <a:r>
              <a:rPr lang="en-US" sz="2400" dirty="0"/>
              <a:t>Students will demonstrate professional behavior.</a:t>
            </a:r>
          </a:p>
          <a:p>
            <a:pPr marL="0" indent="0">
              <a:buNone/>
            </a:pPr>
            <a:endParaRPr lang="en-US" sz="2400" dirty="0"/>
          </a:p>
        </p:txBody>
      </p:sp>
    </p:spTree>
    <p:extLst>
      <p:ext uri="{BB962C8B-B14F-4D97-AF65-F5344CB8AC3E}">
        <p14:creationId xmlns:p14="http://schemas.microsoft.com/office/powerpoint/2010/main" val="206957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232756"/>
            <a:ext cx="8409709" cy="1101774"/>
          </a:xfrm>
        </p:spPr>
        <p:txBody>
          <a:bodyPr>
            <a:normAutofit/>
          </a:bodyPr>
          <a:lstStyle/>
          <a:p>
            <a:r>
              <a:rPr lang="en-US" b="1" dirty="0"/>
              <a:t>Program Effectiveness</a:t>
            </a:r>
            <a:endParaRPr lang="en-US" dirty="0"/>
          </a:p>
        </p:txBody>
      </p:sp>
      <p:sp>
        <p:nvSpPr>
          <p:cNvPr id="3" name="Content Placeholder 2"/>
          <p:cNvSpPr>
            <a:spLocks noGrp="1"/>
          </p:cNvSpPr>
          <p:nvPr>
            <p:ph idx="1"/>
          </p:nvPr>
        </p:nvSpPr>
        <p:spPr>
          <a:xfrm>
            <a:off x="232757" y="1334530"/>
            <a:ext cx="8775320" cy="5189838"/>
          </a:xfrm>
        </p:spPr>
        <p:txBody>
          <a:bodyPr>
            <a:noAutofit/>
          </a:bodyPr>
          <a:lstStyle/>
          <a:p>
            <a:pPr marL="0" indent="0">
              <a:buNone/>
            </a:pPr>
            <a:r>
              <a:rPr lang="en-US" sz="2400" b="1" dirty="0">
                <a:solidFill>
                  <a:schemeClr val="bg1"/>
                </a:solidFill>
              </a:rPr>
              <a:t>5.  	Program Effectiveness Measures:</a:t>
            </a:r>
            <a:endParaRPr lang="en-US" sz="2400" dirty="0">
              <a:solidFill>
                <a:schemeClr val="bg1"/>
              </a:solidFill>
            </a:endParaRPr>
          </a:p>
          <a:p>
            <a:pPr marL="0" indent="0">
              <a:buNone/>
            </a:pPr>
            <a:r>
              <a:rPr lang="en-US" sz="2400" dirty="0"/>
              <a:t>	At least 75% of program graduates who are actively 	seeking employment will obtain employment within 6 	months of graduation. </a:t>
            </a:r>
          </a:p>
          <a:p>
            <a:pPr marL="0" indent="0">
              <a:buNone/>
            </a:pPr>
            <a:r>
              <a:rPr lang="en-US" sz="2400" dirty="0"/>
              <a:t>	Students will be satisfied with their education 	(80% or  	higher).</a:t>
            </a:r>
          </a:p>
          <a:p>
            <a:pPr marL="0" indent="0">
              <a:buNone/>
            </a:pPr>
            <a:r>
              <a:rPr lang="en-US" sz="2400" dirty="0"/>
              <a:t>	Employers will be satisfied with the graduate’s 	performance	(80% or higher).</a:t>
            </a:r>
          </a:p>
          <a:p>
            <a:pPr marL="0" indent="0">
              <a:buNone/>
            </a:pPr>
            <a:r>
              <a:rPr lang="en-US" sz="2400" dirty="0"/>
              <a:t>	Program will maintain a 21-month program 	completion 	rate 75% or higher.</a:t>
            </a:r>
          </a:p>
          <a:p>
            <a:pPr marL="0" indent="0">
              <a:buNone/>
            </a:pPr>
            <a:r>
              <a:rPr lang="en-US" sz="2400" dirty="0"/>
              <a:t>	Program will maintain a first-time pass rate of ARRT 	board examination of 85% or higher.</a:t>
            </a:r>
          </a:p>
        </p:txBody>
      </p:sp>
    </p:spTree>
    <p:extLst>
      <p:ext uri="{BB962C8B-B14F-4D97-AF65-F5344CB8AC3E}">
        <p14:creationId xmlns:p14="http://schemas.microsoft.com/office/powerpoint/2010/main" val="4246777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13563</TotalTime>
  <Words>3127</Words>
  <Application>Microsoft Macintosh PowerPoint</Application>
  <PresentationFormat>On-screen Show (4:3)</PresentationFormat>
  <Paragraphs>404</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Times New Roman</vt:lpstr>
      <vt:lpstr>Verdana</vt:lpstr>
      <vt:lpstr>Wingdings</vt:lpstr>
      <vt:lpstr>Wingdings 3</vt:lpstr>
      <vt:lpstr>Ion</vt:lpstr>
      <vt:lpstr>  Radiologic Technology Program</vt:lpstr>
      <vt:lpstr>CCD Radiologic Technology Faculty and Staff</vt:lpstr>
      <vt:lpstr>Radiology Technology Program</vt:lpstr>
      <vt:lpstr>If accepted into the program, we pledge to:</vt:lpstr>
      <vt:lpstr>Job Outlook</vt:lpstr>
      <vt:lpstr>PROGRAM GOALS/Focus</vt:lpstr>
      <vt:lpstr>PROGRAM GOALS/focus</vt:lpstr>
      <vt:lpstr>PROGRAM GOALS/focus</vt:lpstr>
      <vt:lpstr>Program Effectiveness</vt:lpstr>
      <vt:lpstr>Program Accreditation  </vt:lpstr>
      <vt:lpstr>What does a Radiologic Technologist need to know?</vt:lpstr>
      <vt:lpstr>Essential Functions</vt:lpstr>
      <vt:lpstr>Associate in Applied Science Degree(AAS)</vt:lpstr>
      <vt:lpstr>What is unique about CCD’s Radiography Program?</vt:lpstr>
      <vt:lpstr>Prerequisite Coursework:</vt:lpstr>
      <vt:lpstr>Additional Courses  highly recommended</vt:lpstr>
      <vt:lpstr>Additional scoring points</vt:lpstr>
      <vt:lpstr>Transcripts</vt:lpstr>
      <vt:lpstr>Job Shadow experience</vt:lpstr>
      <vt:lpstr>PowerPoint Presentation</vt:lpstr>
      <vt:lpstr>What next! Timeline on handout</vt:lpstr>
      <vt:lpstr>Application Process, continued</vt:lpstr>
      <vt:lpstr>Admission Packet</vt:lpstr>
      <vt:lpstr>Admission Packet, continued</vt:lpstr>
      <vt:lpstr>Admission Packet, continued</vt:lpstr>
      <vt:lpstr>Interview</vt:lpstr>
      <vt:lpstr>Tips</vt:lpstr>
      <vt:lpstr>I’m in! Now What Happens? </vt:lpstr>
      <vt:lpstr>Criminal Background Check</vt:lpstr>
      <vt:lpstr>Disqualifying Offenses continued</vt:lpstr>
      <vt:lpstr>Disqualifying Offenses continued</vt:lpstr>
      <vt:lpstr>ARRT Pre-Application  Ethics Review</vt:lpstr>
      <vt:lpstr>Tuition Costs, In-state (Subject to change by state legislators)</vt:lpstr>
      <vt:lpstr>Financial Aid Information</vt:lpstr>
      <vt:lpstr>Program Schedule Juniors</vt:lpstr>
      <vt:lpstr>Program Schedule Seniors</vt:lpstr>
      <vt:lpstr>Program Curriculum</vt:lpstr>
      <vt:lpstr>Curriculum</vt:lpstr>
      <vt:lpstr>Curriculum</vt:lpstr>
      <vt:lpstr>Affiliate Hospitals</vt:lpstr>
      <vt:lpstr>Employment and Advancement Opportunities</vt:lpstr>
      <vt:lpstr>CCD Exclusive</vt:lpstr>
      <vt:lpstr>Thank you!! </vt:lpstr>
    </vt:vector>
  </TitlesOfParts>
  <Company>Community College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 Technology Program</dc:title>
  <dc:creator>Almendarez, Raquel</dc:creator>
  <cp:lastModifiedBy>Microsoft Office User</cp:lastModifiedBy>
  <cp:revision>90</cp:revision>
  <dcterms:created xsi:type="dcterms:W3CDTF">2016-07-19T20:37:09Z</dcterms:created>
  <dcterms:modified xsi:type="dcterms:W3CDTF">2020-06-05T14:54:51Z</dcterms:modified>
</cp:coreProperties>
</file>